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6" r:id="rId5"/>
    <p:sldId id="306" r:id="rId6"/>
    <p:sldId id="307" r:id="rId7"/>
    <p:sldId id="352" r:id="rId8"/>
    <p:sldId id="323" r:id="rId9"/>
    <p:sldId id="316" r:id="rId10"/>
    <p:sldId id="317" r:id="rId11"/>
    <p:sldId id="318" r:id="rId12"/>
    <p:sldId id="319" r:id="rId13"/>
    <p:sldId id="320" r:id="rId14"/>
    <p:sldId id="321" r:id="rId15"/>
    <p:sldId id="308" r:id="rId16"/>
    <p:sldId id="302" r:id="rId17"/>
    <p:sldId id="286" r:id="rId18"/>
    <p:sldId id="288" r:id="rId19"/>
    <p:sldId id="290" r:id="rId20"/>
    <p:sldId id="314" r:id="rId21"/>
    <p:sldId id="343" r:id="rId22"/>
    <p:sldId id="344" r:id="rId23"/>
    <p:sldId id="345" r:id="rId24"/>
    <p:sldId id="346" r:id="rId25"/>
    <p:sldId id="300" r:id="rId26"/>
    <p:sldId id="282" r:id="rId27"/>
    <p:sldId id="350" r:id="rId28"/>
    <p:sldId id="303" r:id="rId29"/>
    <p:sldId id="296" r:id="rId30"/>
    <p:sldId id="351" r:id="rId31"/>
    <p:sldId id="311" r:id="rId32"/>
  </p:sldIdLst>
  <p:sldSz cx="9144000" cy="6858000" type="screen4x3"/>
  <p:notesSz cx="6810375" cy="99425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99" autoAdjust="0"/>
    <p:restoredTop sz="94660"/>
  </p:normalViewPr>
  <p:slideViewPr>
    <p:cSldViewPr>
      <p:cViewPr varScale="1">
        <p:scale>
          <a:sx n="100" d="100"/>
          <a:sy n="100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04640-8A6A-4F7B-B165-E66587868B50}" type="datetimeFigureOut">
              <a:rPr lang="da-DK" smtClean="0"/>
              <a:pPr/>
              <a:t>04-12-2012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023B4-8BFD-4166-848F-3AABBFB95E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F1CEF-8B79-49F9-B91F-48157CD73CEC}" type="datetimeFigureOut">
              <a:rPr lang="da-DK" smtClean="0"/>
              <a:pPr/>
              <a:t>04-12-2012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C1F8B-8C6B-4BB2-BEC2-713A5DB76A4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018" y="3194488"/>
            <a:ext cx="8218438" cy="864096"/>
          </a:xfrm>
        </p:spPr>
        <p:txBody>
          <a:bodyPr>
            <a:noAutofit/>
          </a:bodyPr>
          <a:lstStyle/>
          <a:p>
            <a:r>
              <a:rPr lang="da-DK" noProof="0" smtClean="0"/>
              <a:t>Klik for at redigere titeltypografi i masteren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019" y="4066530"/>
            <a:ext cx="5122093" cy="1954758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5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noProof="0" smtClean="0"/>
              <a:t>Klik for at redigere undertiteltypografien i masteren</a:t>
            </a:r>
            <a:endParaRPr lang="da-DK" noProof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4288" y="5999142"/>
            <a:ext cx="1512000" cy="530964"/>
          </a:xfrm>
          <a:prstGeom prst="rect">
            <a:avLst/>
          </a:prstGeom>
        </p:spPr>
      </p:pic>
      <p:sp>
        <p:nvSpPr>
          <p:cNvPr id="20" name="Freeform 19"/>
          <p:cNvSpPr>
            <a:spLocks noEditPoints="1"/>
          </p:cNvSpPr>
          <p:nvPr/>
        </p:nvSpPr>
        <p:spPr bwMode="auto">
          <a:xfrm>
            <a:off x="4043555" y="-5711"/>
            <a:ext cx="5105207" cy="2553948"/>
          </a:xfrm>
          <a:custGeom>
            <a:avLst/>
            <a:gdLst>
              <a:gd name="T0" fmla="*/ 1512 w 1607"/>
              <a:gd name="T1" fmla="*/ 690 h 804"/>
              <a:gd name="T2" fmla="*/ 1442 w 1607"/>
              <a:gd name="T3" fmla="*/ 526 h 804"/>
              <a:gd name="T4" fmla="*/ 1258 w 1607"/>
              <a:gd name="T5" fmla="*/ 590 h 804"/>
              <a:gd name="T6" fmla="*/ 1244 w 1607"/>
              <a:gd name="T7" fmla="*/ 637 h 804"/>
              <a:gd name="T8" fmla="*/ 1050 w 1607"/>
              <a:gd name="T9" fmla="*/ 704 h 804"/>
              <a:gd name="T10" fmla="*/ 985 w 1607"/>
              <a:gd name="T11" fmla="*/ 516 h 804"/>
              <a:gd name="T12" fmla="*/ 1018 w 1607"/>
              <a:gd name="T13" fmla="*/ 473 h 804"/>
              <a:gd name="T14" fmla="*/ 956 w 1607"/>
              <a:gd name="T15" fmla="*/ 288 h 804"/>
              <a:gd name="T16" fmla="*/ 881 w 1607"/>
              <a:gd name="T17" fmla="*/ 276 h 804"/>
              <a:gd name="T18" fmla="*/ 804 w 1607"/>
              <a:gd name="T19" fmla="*/ 51 h 804"/>
              <a:gd name="T20" fmla="*/ 574 w 1607"/>
              <a:gd name="T21" fmla="*/ 130 h 804"/>
              <a:gd name="T22" fmla="*/ 515 w 1607"/>
              <a:gd name="T23" fmla="*/ 74 h 804"/>
              <a:gd name="T24" fmla="*/ 342 w 1607"/>
              <a:gd name="T25" fmla="*/ 119 h 804"/>
              <a:gd name="T26" fmla="*/ 97 w 1607"/>
              <a:gd name="T27" fmla="*/ 0 h 804"/>
              <a:gd name="T28" fmla="*/ 0 w 1607"/>
              <a:gd name="T29" fmla="*/ 0 h 804"/>
              <a:gd name="T30" fmla="*/ 323 w 1607"/>
              <a:gd name="T31" fmla="*/ 158 h 804"/>
              <a:gd name="T32" fmla="*/ 394 w 1607"/>
              <a:gd name="T33" fmla="*/ 322 h 804"/>
              <a:gd name="T34" fmla="*/ 578 w 1607"/>
              <a:gd name="T35" fmla="*/ 258 h 804"/>
              <a:gd name="T36" fmla="*/ 589 w 1607"/>
              <a:gd name="T37" fmla="*/ 171 h 804"/>
              <a:gd name="T38" fmla="*/ 777 w 1607"/>
              <a:gd name="T39" fmla="*/ 106 h 804"/>
              <a:gd name="T40" fmla="*/ 839 w 1607"/>
              <a:gd name="T41" fmla="*/ 287 h 804"/>
              <a:gd name="T42" fmla="*/ 771 w 1607"/>
              <a:gd name="T43" fmla="*/ 353 h 804"/>
              <a:gd name="T44" fmla="*/ 835 w 1607"/>
              <a:gd name="T45" fmla="*/ 537 h 804"/>
              <a:gd name="T46" fmla="*/ 949 w 1607"/>
              <a:gd name="T47" fmla="*/ 540 h 804"/>
              <a:gd name="T48" fmla="*/ 1024 w 1607"/>
              <a:gd name="T49" fmla="*/ 758 h 804"/>
              <a:gd name="T50" fmla="*/ 1247 w 1607"/>
              <a:gd name="T51" fmla="*/ 680 h 804"/>
              <a:gd name="T52" fmla="*/ 1321 w 1607"/>
              <a:gd name="T53" fmla="*/ 774 h 804"/>
              <a:gd name="T54" fmla="*/ 1494 w 1607"/>
              <a:gd name="T55" fmla="*/ 729 h 804"/>
              <a:gd name="T56" fmla="*/ 1607 w 1607"/>
              <a:gd name="T57" fmla="*/ 784 h 804"/>
              <a:gd name="T58" fmla="*/ 1607 w 1607"/>
              <a:gd name="T59" fmla="*/ 736 h 804"/>
              <a:gd name="T60" fmla="*/ 1512 w 1607"/>
              <a:gd name="T61" fmla="*/ 690 h 804"/>
              <a:gd name="T62" fmla="*/ 540 w 1607"/>
              <a:gd name="T63" fmla="*/ 240 h 804"/>
              <a:gd name="T64" fmla="*/ 413 w 1607"/>
              <a:gd name="T65" fmla="*/ 284 h 804"/>
              <a:gd name="T66" fmla="*/ 369 w 1607"/>
              <a:gd name="T67" fmla="*/ 157 h 804"/>
              <a:gd name="T68" fmla="*/ 496 w 1607"/>
              <a:gd name="T69" fmla="*/ 112 h 804"/>
              <a:gd name="T70" fmla="*/ 540 w 1607"/>
              <a:gd name="T71" fmla="*/ 240 h 804"/>
              <a:gd name="T72" fmla="*/ 853 w 1607"/>
              <a:gd name="T73" fmla="*/ 498 h 804"/>
              <a:gd name="T74" fmla="*/ 810 w 1607"/>
              <a:gd name="T75" fmla="*/ 371 h 804"/>
              <a:gd name="T76" fmla="*/ 937 w 1607"/>
              <a:gd name="T77" fmla="*/ 327 h 804"/>
              <a:gd name="T78" fmla="*/ 980 w 1607"/>
              <a:gd name="T79" fmla="*/ 455 h 804"/>
              <a:gd name="T80" fmla="*/ 853 w 1607"/>
              <a:gd name="T81" fmla="*/ 498 h 804"/>
              <a:gd name="T82" fmla="*/ 1466 w 1607"/>
              <a:gd name="T83" fmla="*/ 692 h 804"/>
              <a:gd name="T84" fmla="*/ 1339 w 1607"/>
              <a:gd name="T85" fmla="*/ 736 h 804"/>
              <a:gd name="T86" fmla="*/ 1296 w 1607"/>
              <a:gd name="T87" fmla="*/ 609 h 804"/>
              <a:gd name="T88" fmla="*/ 1423 w 1607"/>
              <a:gd name="T89" fmla="*/ 564 h 804"/>
              <a:gd name="T90" fmla="*/ 1466 w 1607"/>
              <a:gd name="T91" fmla="*/ 692 h 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607" h="804">
                <a:moveTo>
                  <a:pt x="1512" y="690"/>
                </a:moveTo>
                <a:cubicBezTo>
                  <a:pt x="1533" y="627"/>
                  <a:pt x="1504" y="556"/>
                  <a:pt x="1442" y="526"/>
                </a:cubicBezTo>
                <a:cubicBezTo>
                  <a:pt x="1374" y="492"/>
                  <a:pt x="1291" y="521"/>
                  <a:pt x="1258" y="590"/>
                </a:cubicBezTo>
                <a:cubicBezTo>
                  <a:pt x="1250" y="605"/>
                  <a:pt x="1246" y="621"/>
                  <a:pt x="1244" y="637"/>
                </a:cubicBezTo>
                <a:cubicBezTo>
                  <a:pt x="1050" y="704"/>
                  <a:pt x="1050" y="704"/>
                  <a:pt x="1050" y="704"/>
                </a:cubicBezTo>
                <a:cubicBezTo>
                  <a:pt x="985" y="516"/>
                  <a:pt x="985" y="516"/>
                  <a:pt x="985" y="516"/>
                </a:cubicBezTo>
                <a:cubicBezTo>
                  <a:pt x="999" y="504"/>
                  <a:pt x="1010" y="490"/>
                  <a:pt x="1018" y="473"/>
                </a:cubicBezTo>
                <a:cubicBezTo>
                  <a:pt x="1052" y="405"/>
                  <a:pt x="1024" y="322"/>
                  <a:pt x="956" y="288"/>
                </a:cubicBezTo>
                <a:cubicBezTo>
                  <a:pt x="932" y="277"/>
                  <a:pt x="906" y="273"/>
                  <a:pt x="881" y="276"/>
                </a:cubicBezTo>
                <a:cubicBezTo>
                  <a:pt x="804" y="51"/>
                  <a:pt x="804" y="51"/>
                  <a:pt x="804" y="51"/>
                </a:cubicBezTo>
                <a:cubicBezTo>
                  <a:pt x="574" y="130"/>
                  <a:pt x="574" y="130"/>
                  <a:pt x="574" y="130"/>
                </a:cubicBezTo>
                <a:cubicBezTo>
                  <a:pt x="562" y="106"/>
                  <a:pt x="541" y="86"/>
                  <a:pt x="515" y="74"/>
                </a:cubicBezTo>
                <a:cubicBezTo>
                  <a:pt x="453" y="43"/>
                  <a:pt x="380" y="64"/>
                  <a:pt x="342" y="119"/>
                </a:cubicBezTo>
                <a:cubicBezTo>
                  <a:pt x="221" y="61"/>
                  <a:pt x="145" y="24"/>
                  <a:pt x="97" y="0"/>
                </a:cubicBezTo>
                <a:cubicBezTo>
                  <a:pt x="0" y="0"/>
                  <a:pt x="0" y="0"/>
                  <a:pt x="0" y="0"/>
                </a:cubicBezTo>
                <a:cubicBezTo>
                  <a:pt x="323" y="158"/>
                  <a:pt x="323" y="158"/>
                  <a:pt x="323" y="158"/>
                </a:cubicBezTo>
                <a:cubicBezTo>
                  <a:pt x="303" y="221"/>
                  <a:pt x="332" y="292"/>
                  <a:pt x="394" y="322"/>
                </a:cubicBezTo>
                <a:cubicBezTo>
                  <a:pt x="462" y="355"/>
                  <a:pt x="544" y="327"/>
                  <a:pt x="578" y="258"/>
                </a:cubicBezTo>
                <a:cubicBezTo>
                  <a:pt x="592" y="230"/>
                  <a:pt x="595" y="199"/>
                  <a:pt x="589" y="171"/>
                </a:cubicBezTo>
                <a:cubicBezTo>
                  <a:pt x="777" y="106"/>
                  <a:pt x="777" y="106"/>
                  <a:pt x="777" y="106"/>
                </a:cubicBezTo>
                <a:cubicBezTo>
                  <a:pt x="839" y="287"/>
                  <a:pt x="839" y="287"/>
                  <a:pt x="839" y="287"/>
                </a:cubicBezTo>
                <a:cubicBezTo>
                  <a:pt x="811" y="300"/>
                  <a:pt x="787" y="322"/>
                  <a:pt x="771" y="353"/>
                </a:cubicBezTo>
                <a:cubicBezTo>
                  <a:pt x="738" y="421"/>
                  <a:pt x="766" y="504"/>
                  <a:pt x="835" y="537"/>
                </a:cubicBezTo>
                <a:cubicBezTo>
                  <a:pt x="872" y="555"/>
                  <a:pt x="913" y="555"/>
                  <a:pt x="949" y="540"/>
                </a:cubicBezTo>
                <a:cubicBezTo>
                  <a:pt x="1024" y="758"/>
                  <a:pt x="1024" y="758"/>
                  <a:pt x="1024" y="758"/>
                </a:cubicBezTo>
                <a:cubicBezTo>
                  <a:pt x="1247" y="680"/>
                  <a:pt x="1247" y="680"/>
                  <a:pt x="1247" y="680"/>
                </a:cubicBezTo>
                <a:cubicBezTo>
                  <a:pt x="1256" y="720"/>
                  <a:pt x="1282" y="755"/>
                  <a:pt x="1321" y="774"/>
                </a:cubicBezTo>
                <a:cubicBezTo>
                  <a:pt x="1383" y="804"/>
                  <a:pt x="1456" y="783"/>
                  <a:pt x="1494" y="729"/>
                </a:cubicBezTo>
                <a:cubicBezTo>
                  <a:pt x="1538" y="750"/>
                  <a:pt x="1575" y="768"/>
                  <a:pt x="1607" y="784"/>
                </a:cubicBezTo>
                <a:cubicBezTo>
                  <a:pt x="1607" y="736"/>
                  <a:pt x="1607" y="736"/>
                  <a:pt x="1607" y="736"/>
                </a:cubicBezTo>
                <a:cubicBezTo>
                  <a:pt x="1513" y="690"/>
                  <a:pt x="1512" y="690"/>
                  <a:pt x="1512" y="690"/>
                </a:cubicBezTo>
                <a:close/>
                <a:moveTo>
                  <a:pt x="540" y="240"/>
                </a:moveTo>
                <a:cubicBezTo>
                  <a:pt x="517" y="287"/>
                  <a:pt x="460" y="307"/>
                  <a:pt x="413" y="284"/>
                </a:cubicBezTo>
                <a:cubicBezTo>
                  <a:pt x="366" y="261"/>
                  <a:pt x="346" y="204"/>
                  <a:pt x="369" y="157"/>
                </a:cubicBezTo>
                <a:cubicBezTo>
                  <a:pt x="392" y="109"/>
                  <a:pt x="449" y="89"/>
                  <a:pt x="496" y="112"/>
                </a:cubicBezTo>
                <a:cubicBezTo>
                  <a:pt x="544" y="135"/>
                  <a:pt x="563" y="192"/>
                  <a:pt x="540" y="240"/>
                </a:cubicBezTo>
                <a:close/>
                <a:moveTo>
                  <a:pt x="853" y="498"/>
                </a:moveTo>
                <a:cubicBezTo>
                  <a:pt x="806" y="476"/>
                  <a:pt x="787" y="419"/>
                  <a:pt x="810" y="371"/>
                </a:cubicBezTo>
                <a:cubicBezTo>
                  <a:pt x="833" y="324"/>
                  <a:pt x="890" y="304"/>
                  <a:pt x="937" y="327"/>
                </a:cubicBezTo>
                <a:cubicBezTo>
                  <a:pt x="984" y="350"/>
                  <a:pt x="1003" y="407"/>
                  <a:pt x="980" y="455"/>
                </a:cubicBezTo>
                <a:cubicBezTo>
                  <a:pt x="957" y="502"/>
                  <a:pt x="900" y="521"/>
                  <a:pt x="853" y="498"/>
                </a:cubicBezTo>
                <a:close/>
                <a:moveTo>
                  <a:pt x="1466" y="692"/>
                </a:moveTo>
                <a:cubicBezTo>
                  <a:pt x="1443" y="739"/>
                  <a:pt x="1386" y="759"/>
                  <a:pt x="1339" y="736"/>
                </a:cubicBezTo>
                <a:cubicBezTo>
                  <a:pt x="1292" y="713"/>
                  <a:pt x="1273" y="656"/>
                  <a:pt x="1296" y="609"/>
                </a:cubicBezTo>
                <a:cubicBezTo>
                  <a:pt x="1319" y="561"/>
                  <a:pt x="1376" y="541"/>
                  <a:pt x="1423" y="564"/>
                </a:cubicBezTo>
                <a:cubicBezTo>
                  <a:pt x="1470" y="587"/>
                  <a:pt x="1489" y="644"/>
                  <a:pt x="1466" y="69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0223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Klik for at redigere titeltypografi i masteren</a:t>
            </a:r>
            <a:endParaRPr lang="da-DK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xmlns="" val="276398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098578"/>
          </a:xfrm>
        </p:spPr>
        <p:txBody>
          <a:bodyPr vert="eaVert"/>
          <a:lstStyle/>
          <a:p>
            <a:r>
              <a:rPr lang="da-DK" noProof="0" smtClean="0"/>
              <a:t>Klik for at redigere titeltypografi i masteren</a:t>
            </a:r>
            <a:endParaRPr lang="da-DK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xmlns="" val="216048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Klik for at redigere titeltypografi i masteren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1588">
              <a:defRPr b="1" baseline="0"/>
            </a:lvl1pPr>
            <a:lvl5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0000" indent="-180000">
              <a:defRPr sz="1500"/>
            </a:lvl6pPr>
            <a:lvl7pPr marL="360000" indent="-180000">
              <a:defRPr sz="1500"/>
            </a:lvl7pPr>
            <a:lvl8pPr marL="360000" indent="-180000">
              <a:defRPr baseline="0"/>
            </a:lvl8pPr>
            <a:lvl9pPr marL="360000" indent="-180000">
              <a:buNone/>
              <a:defRPr sz="1500"/>
            </a:lvl9pPr>
          </a:lstStyle>
          <a:p>
            <a:pPr lvl="0"/>
            <a:r>
              <a:rPr lang="da-DK" noProof="0" dirty="0" smtClean="0"/>
              <a:t>Vælg listeniveau for din tekst under: </a:t>
            </a:r>
            <a:r>
              <a:rPr lang="da-DK" noProof="0" dirty="0" err="1" smtClean="0"/>
              <a:t>Startside|KOMBIT</a:t>
            </a:r>
            <a:endParaRPr lang="da-DK" noProof="0" dirty="0" smtClean="0"/>
          </a:p>
          <a:p>
            <a:pPr lvl="1"/>
            <a:r>
              <a:rPr lang="da-DK" noProof="0" dirty="0" err="1" smtClean="0"/>
              <a:t>Second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2"/>
            <a:r>
              <a:rPr lang="da-DK" noProof="0" dirty="0" err="1" smtClean="0"/>
              <a:t>Third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3"/>
            <a:r>
              <a:rPr lang="da-DK" noProof="0" dirty="0" err="1" smtClean="0"/>
              <a:t>Fourth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4"/>
            <a:r>
              <a:rPr lang="da-DK" noProof="0" dirty="0" err="1" smtClean="0"/>
              <a:t>Fifth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xmlns="" val="1846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noProof="0" smtClean="0"/>
              <a:t>Klik for at redigere titeltypografi i masteren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14475"/>
            <a:ext cx="3996000" cy="3858741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da-DK" dirty="0"/>
            </a:lvl5pPr>
          </a:lstStyle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775" y="1514475"/>
            <a:ext cx="3996000" cy="3858741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da-DK" dirty="0"/>
            </a:lvl5pPr>
          </a:lstStyle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51DFFA5-2275-4D40-8C57-30E4DF90161C}" type="slidenum">
              <a:rPr lang="da-DK" noProof="0" smtClean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xmlns="" val="232649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 og lille element (ekstr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Klik for at redigere titeltypografi i masteren</a:t>
            </a:r>
            <a:endParaRPr lang="da-DK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‹nr.›</a:t>
            </a:fld>
            <a:endParaRPr lang="da-DK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0382" y="1516860"/>
            <a:ext cx="3751578" cy="3856355"/>
          </a:xfrm>
        </p:spPr>
        <p:txBody>
          <a:bodyPr/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4418458" y="1520826"/>
            <a:ext cx="4257998" cy="3852390"/>
          </a:xfrm>
        </p:spPr>
        <p:txBody>
          <a:bodyPr/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xmlns="" val="366010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del og modeltekst 1 (ekstr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Klik for at redigere titeltypografi i masteren</a:t>
            </a:r>
            <a:endParaRPr lang="da-DK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‹nr.›</a:t>
            </a:fld>
            <a:endParaRPr lang="da-DK" noProof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458018" y="1520826"/>
            <a:ext cx="5832000" cy="3852390"/>
          </a:xfrm>
        </p:spPr>
        <p:txBody>
          <a:bodyPr/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588125" y="1484313"/>
            <a:ext cx="2160588" cy="3889375"/>
          </a:xfrm>
        </p:spPr>
        <p:txBody>
          <a:bodyPr anchor="b" anchorCtr="0"/>
          <a:lstStyle>
            <a:lvl1pPr>
              <a:lnSpc>
                <a:spcPct val="100000"/>
              </a:lnSpc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xmlns="" val="57545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del og modeltekst 2 (ekstr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Klik for at redigere titeltypografi i masteren</a:t>
            </a:r>
            <a:endParaRPr lang="da-DK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‹nr.›</a:t>
            </a:fld>
            <a:endParaRPr lang="da-DK" noProof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458018" y="1520826"/>
            <a:ext cx="8218438" cy="2946399"/>
          </a:xfrm>
        </p:spPr>
        <p:txBody>
          <a:bodyPr/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60401" y="4629326"/>
            <a:ext cx="8216055" cy="757062"/>
          </a:xfrm>
        </p:spPr>
        <p:txBody>
          <a:bodyPr anchor="t" anchorCtr="0"/>
          <a:lstStyle>
            <a:lvl1pPr>
              <a:lnSpc>
                <a:spcPct val="100000"/>
              </a:lnSpc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80000" indent="0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80000" indent="0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0000" indent="0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a-DK" noProof="0" smtClean="0"/>
              <a:t>Klik for at redigere typografi i masteren</a:t>
            </a:r>
          </a:p>
        </p:txBody>
      </p:sp>
    </p:spTree>
    <p:extLst>
      <p:ext uri="{BB962C8B-B14F-4D97-AF65-F5344CB8AC3E}">
        <p14:creationId xmlns:p14="http://schemas.microsoft.com/office/powerpoint/2010/main" xmlns="" val="210806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Klik for at redigere titeltypografi i masteren</a:t>
            </a:r>
            <a:endParaRPr lang="da-DK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xmlns="" val="394014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xmlns="" val="291110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19.11.2012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‹nr.›</a:t>
            </a:fld>
            <a:endParaRPr lang="da-DK" noProof="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5318" y="4406900"/>
            <a:ext cx="8231137" cy="1254347"/>
          </a:xfrm>
        </p:spPr>
        <p:txBody>
          <a:bodyPr anchor="t">
            <a:noAutofit/>
          </a:bodyPr>
          <a:lstStyle>
            <a:lvl1pPr algn="l">
              <a:defRPr sz="4300" b="0" cap="none" baseline="0"/>
            </a:lvl1pPr>
          </a:lstStyle>
          <a:p>
            <a:r>
              <a:rPr lang="da-DK" noProof="0" smtClean="0"/>
              <a:t>Klik for at redigere titeltypografi i masteren</a:t>
            </a:r>
            <a:endParaRPr lang="da-DK" noProof="0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58018" y="3429000"/>
            <a:ext cx="8218437" cy="793824"/>
          </a:xfr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lang="en-US" sz="2500" b="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noProof="0" smtClean="0"/>
              <a:t>Klik for at redigere typografi i masteren</a:t>
            </a:r>
          </a:p>
        </p:txBody>
      </p:sp>
      <p:pic>
        <p:nvPicPr>
          <p:cNvPr id="8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4288" y="5999142"/>
            <a:ext cx="1512000" cy="530964"/>
          </a:xfrm>
          <a:prstGeom prst="rect">
            <a:avLst/>
          </a:prstGeom>
        </p:spPr>
      </p:pic>
      <p:sp>
        <p:nvSpPr>
          <p:cNvPr id="9" name="Freeform 12"/>
          <p:cNvSpPr>
            <a:spLocks noEditPoints="1"/>
          </p:cNvSpPr>
          <p:nvPr userDrawn="1"/>
        </p:nvSpPr>
        <p:spPr bwMode="auto">
          <a:xfrm>
            <a:off x="1954026" y="964377"/>
            <a:ext cx="7194211" cy="2223323"/>
          </a:xfrm>
          <a:custGeom>
            <a:avLst/>
            <a:gdLst>
              <a:gd name="T0" fmla="*/ 2151 w 2266"/>
              <a:gd name="T1" fmla="*/ 219 h 700"/>
              <a:gd name="T2" fmla="*/ 2161 w 2266"/>
              <a:gd name="T3" fmla="*/ 139 h 700"/>
              <a:gd name="T4" fmla="*/ 2023 w 2266"/>
              <a:gd name="T5" fmla="*/ 49 h 700"/>
              <a:gd name="T6" fmla="*/ 1945 w 2266"/>
              <a:gd name="T7" fmla="*/ 107 h 700"/>
              <a:gd name="T8" fmla="*/ 1781 w 2266"/>
              <a:gd name="T9" fmla="*/ 0 h 700"/>
              <a:gd name="T10" fmla="*/ 1672 w 2266"/>
              <a:gd name="T11" fmla="*/ 169 h 700"/>
              <a:gd name="T12" fmla="*/ 1574 w 2266"/>
              <a:gd name="T13" fmla="*/ 145 h 700"/>
              <a:gd name="T14" fmla="*/ 1482 w 2266"/>
              <a:gd name="T15" fmla="*/ 265 h 700"/>
              <a:gd name="T16" fmla="*/ 1210 w 2266"/>
              <a:gd name="T17" fmla="*/ 323 h 700"/>
              <a:gd name="T18" fmla="*/ 1077 w 2266"/>
              <a:gd name="T19" fmla="*/ 250 h 700"/>
              <a:gd name="T20" fmla="*/ 985 w 2266"/>
              <a:gd name="T21" fmla="*/ 371 h 700"/>
              <a:gd name="T22" fmla="*/ 719 w 2266"/>
              <a:gd name="T23" fmla="*/ 427 h 700"/>
              <a:gd name="T24" fmla="*/ 586 w 2266"/>
              <a:gd name="T25" fmla="*/ 355 h 700"/>
              <a:gd name="T26" fmla="*/ 493 w 2266"/>
              <a:gd name="T27" fmla="*/ 475 h 700"/>
              <a:gd name="T28" fmla="*/ 237 w 2266"/>
              <a:gd name="T29" fmla="*/ 530 h 700"/>
              <a:gd name="T30" fmla="*/ 104 w 2266"/>
              <a:gd name="T31" fmla="*/ 457 h 700"/>
              <a:gd name="T32" fmla="*/ 14 w 2266"/>
              <a:gd name="T33" fmla="*/ 596 h 700"/>
              <a:gd name="T34" fmla="*/ 153 w 2266"/>
              <a:gd name="T35" fmla="*/ 686 h 700"/>
              <a:gd name="T36" fmla="*/ 245 w 2266"/>
              <a:gd name="T37" fmla="*/ 565 h 700"/>
              <a:gd name="T38" fmla="*/ 500 w 2266"/>
              <a:gd name="T39" fmla="*/ 511 h 700"/>
              <a:gd name="T40" fmla="*/ 634 w 2266"/>
              <a:gd name="T41" fmla="*/ 584 h 700"/>
              <a:gd name="T42" fmla="*/ 726 w 2266"/>
              <a:gd name="T43" fmla="*/ 463 h 700"/>
              <a:gd name="T44" fmla="*/ 992 w 2266"/>
              <a:gd name="T45" fmla="*/ 406 h 700"/>
              <a:gd name="T46" fmla="*/ 1125 w 2266"/>
              <a:gd name="T47" fmla="*/ 480 h 700"/>
              <a:gd name="T48" fmla="*/ 1218 w 2266"/>
              <a:gd name="T49" fmla="*/ 358 h 700"/>
              <a:gd name="T50" fmla="*/ 1490 w 2266"/>
              <a:gd name="T51" fmla="*/ 301 h 700"/>
              <a:gd name="T52" fmla="*/ 1623 w 2266"/>
              <a:gd name="T53" fmla="*/ 374 h 700"/>
              <a:gd name="T54" fmla="*/ 1712 w 2266"/>
              <a:gd name="T55" fmla="*/ 235 h 700"/>
              <a:gd name="T56" fmla="*/ 1697 w 2266"/>
              <a:gd name="T57" fmla="*/ 196 h 700"/>
              <a:gd name="T58" fmla="*/ 1792 w 2266"/>
              <a:gd name="T59" fmla="*/ 50 h 700"/>
              <a:gd name="T60" fmla="*/ 1933 w 2266"/>
              <a:gd name="T61" fmla="*/ 142 h 700"/>
              <a:gd name="T62" fmla="*/ 1933 w 2266"/>
              <a:gd name="T63" fmla="*/ 188 h 700"/>
              <a:gd name="T64" fmla="*/ 2072 w 2266"/>
              <a:gd name="T65" fmla="*/ 278 h 700"/>
              <a:gd name="T66" fmla="*/ 2128 w 2266"/>
              <a:gd name="T67" fmla="*/ 248 h 700"/>
              <a:gd name="T68" fmla="*/ 2266 w 2266"/>
              <a:gd name="T69" fmla="*/ 338 h 700"/>
              <a:gd name="T70" fmla="*/ 2266 w 2266"/>
              <a:gd name="T71" fmla="*/ 294 h 700"/>
              <a:gd name="T72" fmla="*/ 2151 w 2266"/>
              <a:gd name="T73" fmla="*/ 219 h 700"/>
              <a:gd name="T74" fmla="*/ 145 w 2266"/>
              <a:gd name="T75" fmla="*/ 651 h 700"/>
              <a:gd name="T76" fmla="*/ 49 w 2266"/>
              <a:gd name="T77" fmla="*/ 588 h 700"/>
              <a:gd name="T78" fmla="*/ 112 w 2266"/>
              <a:gd name="T79" fmla="*/ 492 h 700"/>
              <a:gd name="T80" fmla="*/ 207 w 2266"/>
              <a:gd name="T81" fmla="*/ 555 h 700"/>
              <a:gd name="T82" fmla="*/ 145 w 2266"/>
              <a:gd name="T83" fmla="*/ 651 h 700"/>
              <a:gd name="T84" fmla="*/ 627 w 2266"/>
              <a:gd name="T85" fmla="*/ 549 h 700"/>
              <a:gd name="T86" fmla="*/ 531 w 2266"/>
              <a:gd name="T87" fmla="*/ 486 h 700"/>
              <a:gd name="T88" fmla="*/ 593 w 2266"/>
              <a:gd name="T89" fmla="*/ 390 h 700"/>
              <a:gd name="T90" fmla="*/ 689 w 2266"/>
              <a:gd name="T91" fmla="*/ 452 h 700"/>
              <a:gd name="T92" fmla="*/ 627 w 2266"/>
              <a:gd name="T93" fmla="*/ 549 h 700"/>
              <a:gd name="T94" fmla="*/ 1118 w 2266"/>
              <a:gd name="T95" fmla="*/ 444 h 700"/>
              <a:gd name="T96" fmla="*/ 1022 w 2266"/>
              <a:gd name="T97" fmla="*/ 381 h 700"/>
              <a:gd name="T98" fmla="*/ 1084 w 2266"/>
              <a:gd name="T99" fmla="*/ 286 h 700"/>
              <a:gd name="T100" fmla="*/ 1180 w 2266"/>
              <a:gd name="T101" fmla="*/ 348 h 700"/>
              <a:gd name="T102" fmla="*/ 1118 w 2266"/>
              <a:gd name="T103" fmla="*/ 444 h 700"/>
              <a:gd name="T104" fmla="*/ 1615 w 2266"/>
              <a:gd name="T105" fmla="*/ 338 h 700"/>
              <a:gd name="T106" fmla="*/ 1520 w 2266"/>
              <a:gd name="T107" fmla="*/ 276 h 700"/>
              <a:gd name="T108" fmla="*/ 1582 w 2266"/>
              <a:gd name="T109" fmla="*/ 180 h 700"/>
              <a:gd name="T110" fmla="*/ 1677 w 2266"/>
              <a:gd name="T111" fmla="*/ 242 h 700"/>
              <a:gd name="T112" fmla="*/ 1615 w 2266"/>
              <a:gd name="T113" fmla="*/ 338 h 700"/>
              <a:gd name="T114" fmla="*/ 2064 w 2266"/>
              <a:gd name="T115" fmla="*/ 243 h 700"/>
              <a:gd name="T116" fmla="*/ 1969 w 2266"/>
              <a:gd name="T117" fmla="*/ 180 h 700"/>
              <a:gd name="T118" fmla="*/ 2031 w 2266"/>
              <a:gd name="T119" fmla="*/ 84 h 700"/>
              <a:gd name="T120" fmla="*/ 2126 w 2266"/>
              <a:gd name="T121" fmla="*/ 147 h 700"/>
              <a:gd name="T122" fmla="*/ 2064 w 2266"/>
              <a:gd name="T123" fmla="*/ 243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266" h="700">
                <a:moveTo>
                  <a:pt x="2151" y="219"/>
                </a:moveTo>
                <a:cubicBezTo>
                  <a:pt x="2163" y="195"/>
                  <a:pt x="2167" y="168"/>
                  <a:pt x="2161" y="139"/>
                </a:cubicBezTo>
                <a:cubicBezTo>
                  <a:pt x="2148" y="76"/>
                  <a:pt x="2086" y="36"/>
                  <a:pt x="2023" y="49"/>
                </a:cubicBezTo>
                <a:cubicBezTo>
                  <a:pt x="1988" y="56"/>
                  <a:pt x="1961" y="78"/>
                  <a:pt x="1945" y="107"/>
                </a:cubicBezTo>
                <a:cubicBezTo>
                  <a:pt x="1781" y="0"/>
                  <a:pt x="1781" y="0"/>
                  <a:pt x="1781" y="0"/>
                </a:cubicBezTo>
                <a:cubicBezTo>
                  <a:pt x="1672" y="169"/>
                  <a:pt x="1672" y="169"/>
                  <a:pt x="1672" y="169"/>
                </a:cubicBezTo>
                <a:cubicBezTo>
                  <a:pt x="1646" y="146"/>
                  <a:pt x="1610" y="137"/>
                  <a:pt x="1574" y="145"/>
                </a:cubicBezTo>
                <a:cubicBezTo>
                  <a:pt x="1517" y="157"/>
                  <a:pt x="1479" y="209"/>
                  <a:pt x="1482" y="265"/>
                </a:cubicBezTo>
                <a:cubicBezTo>
                  <a:pt x="1210" y="323"/>
                  <a:pt x="1210" y="323"/>
                  <a:pt x="1210" y="323"/>
                </a:cubicBezTo>
                <a:cubicBezTo>
                  <a:pt x="1190" y="270"/>
                  <a:pt x="1133" y="238"/>
                  <a:pt x="1077" y="250"/>
                </a:cubicBezTo>
                <a:cubicBezTo>
                  <a:pt x="1019" y="262"/>
                  <a:pt x="981" y="315"/>
                  <a:pt x="985" y="371"/>
                </a:cubicBezTo>
                <a:cubicBezTo>
                  <a:pt x="719" y="427"/>
                  <a:pt x="719" y="427"/>
                  <a:pt x="719" y="427"/>
                </a:cubicBezTo>
                <a:cubicBezTo>
                  <a:pt x="699" y="375"/>
                  <a:pt x="642" y="343"/>
                  <a:pt x="586" y="355"/>
                </a:cubicBezTo>
                <a:cubicBezTo>
                  <a:pt x="528" y="367"/>
                  <a:pt x="490" y="419"/>
                  <a:pt x="493" y="475"/>
                </a:cubicBezTo>
                <a:cubicBezTo>
                  <a:pt x="237" y="530"/>
                  <a:pt x="237" y="530"/>
                  <a:pt x="237" y="530"/>
                </a:cubicBezTo>
                <a:cubicBezTo>
                  <a:pt x="217" y="477"/>
                  <a:pt x="161" y="445"/>
                  <a:pt x="104" y="457"/>
                </a:cubicBezTo>
                <a:cubicBezTo>
                  <a:pt x="40" y="471"/>
                  <a:pt x="0" y="533"/>
                  <a:pt x="14" y="596"/>
                </a:cubicBezTo>
                <a:cubicBezTo>
                  <a:pt x="27" y="659"/>
                  <a:pt x="89" y="700"/>
                  <a:pt x="153" y="686"/>
                </a:cubicBezTo>
                <a:cubicBezTo>
                  <a:pt x="209" y="674"/>
                  <a:pt x="248" y="622"/>
                  <a:pt x="245" y="565"/>
                </a:cubicBezTo>
                <a:cubicBezTo>
                  <a:pt x="500" y="511"/>
                  <a:pt x="500" y="511"/>
                  <a:pt x="500" y="511"/>
                </a:cubicBezTo>
                <a:cubicBezTo>
                  <a:pt x="521" y="564"/>
                  <a:pt x="577" y="596"/>
                  <a:pt x="634" y="584"/>
                </a:cubicBezTo>
                <a:cubicBezTo>
                  <a:pt x="691" y="572"/>
                  <a:pt x="729" y="520"/>
                  <a:pt x="726" y="463"/>
                </a:cubicBezTo>
                <a:cubicBezTo>
                  <a:pt x="992" y="406"/>
                  <a:pt x="992" y="406"/>
                  <a:pt x="992" y="406"/>
                </a:cubicBezTo>
                <a:cubicBezTo>
                  <a:pt x="1012" y="459"/>
                  <a:pt x="1068" y="492"/>
                  <a:pt x="1125" y="480"/>
                </a:cubicBezTo>
                <a:cubicBezTo>
                  <a:pt x="1182" y="468"/>
                  <a:pt x="1220" y="415"/>
                  <a:pt x="1218" y="358"/>
                </a:cubicBezTo>
                <a:cubicBezTo>
                  <a:pt x="1490" y="301"/>
                  <a:pt x="1490" y="301"/>
                  <a:pt x="1490" y="301"/>
                </a:cubicBezTo>
                <a:cubicBezTo>
                  <a:pt x="1509" y="354"/>
                  <a:pt x="1566" y="386"/>
                  <a:pt x="1623" y="374"/>
                </a:cubicBezTo>
                <a:cubicBezTo>
                  <a:pt x="1686" y="360"/>
                  <a:pt x="1726" y="298"/>
                  <a:pt x="1712" y="235"/>
                </a:cubicBezTo>
                <a:cubicBezTo>
                  <a:pt x="1709" y="221"/>
                  <a:pt x="1704" y="208"/>
                  <a:pt x="1697" y="196"/>
                </a:cubicBezTo>
                <a:cubicBezTo>
                  <a:pt x="1792" y="50"/>
                  <a:pt x="1792" y="50"/>
                  <a:pt x="1792" y="50"/>
                </a:cubicBezTo>
                <a:cubicBezTo>
                  <a:pt x="1933" y="142"/>
                  <a:pt x="1933" y="142"/>
                  <a:pt x="1933" y="142"/>
                </a:cubicBezTo>
                <a:cubicBezTo>
                  <a:pt x="1930" y="157"/>
                  <a:pt x="1930" y="172"/>
                  <a:pt x="1933" y="188"/>
                </a:cubicBezTo>
                <a:cubicBezTo>
                  <a:pt x="1947" y="251"/>
                  <a:pt x="2009" y="292"/>
                  <a:pt x="2072" y="278"/>
                </a:cubicBezTo>
                <a:cubicBezTo>
                  <a:pt x="2094" y="274"/>
                  <a:pt x="2113" y="262"/>
                  <a:pt x="2128" y="248"/>
                </a:cubicBezTo>
                <a:cubicBezTo>
                  <a:pt x="2201" y="295"/>
                  <a:pt x="2242" y="322"/>
                  <a:pt x="2266" y="338"/>
                </a:cubicBezTo>
                <a:cubicBezTo>
                  <a:pt x="2266" y="294"/>
                  <a:pt x="2266" y="294"/>
                  <a:pt x="2266" y="294"/>
                </a:cubicBezTo>
                <a:cubicBezTo>
                  <a:pt x="2151" y="219"/>
                  <a:pt x="2151" y="219"/>
                  <a:pt x="2151" y="219"/>
                </a:cubicBezTo>
                <a:close/>
                <a:moveTo>
                  <a:pt x="145" y="651"/>
                </a:moveTo>
                <a:cubicBezTo>
                  <a:pt x="101" y="660"/>
                  <a:pt x="58" y="632"/>
                  <a:pt x="49" y="588"/>
                </a:cubicBezTo>
                <a:cubicBezTo>
                  <a:pt x="40" y="545"/>
                  <a:pt x="67" y="502"/>
                  <a:pt x="112" y="492"/>
                </a:cubicBezTo>
                <a:cubicBezTo>
                  <a:pt x="155" y="483"/>
                  <a:pt x="198" y="511"/>
                  <a:pt x="207" y="555"/>
                </a:cubicBezTo>
                <a:cubicBezTo>
                  <a:pt x="216" y="598"/>
                  <a:pt x="189" y="642"/>
                  <a:pt x="145" y="651"/>
                </a:cubicBezTo>
                <a:close/>
                <a:moveTo>
                  <a:pt x="627" y="549"/>
                </a:moveTo>
                <a:cubicBezTo>
                  <a:pt x="583" y="558"/>
                  <a:pt x="540" y="529"/>
                  <a:pt x="531" y="486"/>
                </a:cubicBezTo>
                <a:cubicBezTo>
                  <a:pt x="521" y="442"/>
                  <a:pt x="550" y="399"/>
                  <a:pt x="593" y="390"/>
                </a:cubicBezTo>
                <a:cubicBezTo>
                  <a:pt x="637" y="381"/>
                  <a:pt x="679" y="409"/>
                  <a:pt x="689" y="452"/>
                </a:cubicBezTo>
                <a:cubicBezTo>
                  <a:pt x="698" y="496"/>
                  <a:pt x="670" y="539"/>
                  <a:pt x="627" y="549"/>
                </a:cubicBezTo>
                <a:close/>
                <a:moveTo>
                  <a:pt x="1118" y="444"/>
                </a:moveTo>
                <a:cubicBezTo>
                  <a:pt x="1075" y="453"/>
                  <a:pt x="1031" y="425"/>
                  <a:pt x="1022" y="381"/>
                </a:cubicBezTo>
                <a:cubicBezTo>
                  <a:pt x="1012" y="338"/>
                  <a:pt x="1041" y="295"/>
                  <a:pt x="1084" y="286"/>
                </a:cubicBezTo>
                <a:cubicBezTo>
                  <a:pt x="1128" y="276"/>
                  <a:pt x="1170" y="304"/>
                  <a:pt x="1180" y="348"/>
                </a:cubicBezTo>
                <a:cubicBezTo>
                  <a:pt x="1189" y="391"/>
                  <a:pt x="1161" y="435"/>
                  <a:pt x="1118" y="444"/>
                </a:cubicBezTo>
                <a:close/>
                <a:moveTo>
                  <a:pt x="1615" y="338"/>
                </a:moveTo>
                <a:cubicBezTo>
                  <a:pt x="1572" y="348"/>
                  <a:pt x="1529" y="319"/>
                  <a:pt x="1520" y="276"/>
                </a:cubicBezTo>
                <a:cubicBezTo>
                  <a:pt x="1510" y="232"/>
                  <a:pt x="1538" y="189"/>
                  <a:pt x="1582" y="180"/>
                </a:cubicBezTo>
                <a:cubicBezTo>
                  <a:pt x="1625" y="171"/>
                  <a:pt x="1668" y="199"/>
                  <a:pt x="1677" y="242"/>
                </a:cubicBezTo>
                <a:cubicBezTo>
                  <a:pt x="1686" y="286"/>
                  <a:pt x="1659" y="329"/>
                  <a:pt x="1615" y="338"/>
                </a:cubicBezTo>
                <a:close/>
                <a:moveTo>
                  <a:pt x="2064" y="243"/>
                </a:moveTo>
                <a:cubicBezTo>
                  <a:pt x="2021" y="252"/>
                  <a:pt x="1978" y="224"/>
                  <a:pt x="1969" y="180"/>
                </a:cubicBezTo>
                <a:cubicBezTo>
                  <a:pt x="1959" y="137"/>
                  <a:pt x="1987" y="94"/>
                  <a:pt x="2031" y="84"/>
                </a:cubicBezTo>
                <a:cubicBezTo>
                  <a:pt x="2074" y="75"/>
                  <a:pt x="2117" y="103"/>
                  <a:pt x="2126" y="147"/>
                </a:cubicBezTo>
                <a:cubicBezTo>
                  <a:pt x="2135" y="190"/>
                  <a:pt x="2108" y="234"/>
                  <a:pt x="2064" y="2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2438" y="486276"/>
            <a:ext cx="8229600" cy="72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a-DK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8693"/>
            <a:ext cx="8229600" cy="38633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5101" y="6423186"/>
            <a:ext cx="828587" cy="1743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lnSpc>
                <a:spcPct val="100000"/>
              </a:lnSpc>
              <a:defRPr sz="90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19.11.2012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7296" y="6424507"/>
            <a:ext cx="2895600" cy="1730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da-DK" noProof="0" smtClean="0"/>
              <a:t>KOMBIT / Nyt Fælles Bibliotekssystem </a:t>
            </a:r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000" y="6421010"/>
            <a:ext cx="360000" cy="17653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900" b="0">
                <a:solidFill>
                  <a:schemeClr val="tx1"/>
                </a:solidFill>
              </a:defRPr>
            </a:lvl1pPr>
          </a:lstStyle>
          <a:p>
            <a:fld id="{E51DFFA5-2275-4D40-8C57-30E4DF90161C}" type="slidenum">
              <a:rPr lang="da-DK" noProof="0" smtClean="0"/>
              <a:pPr/>
              <a:t>‹nr.›</a:t>
            </a:fld>
            <a:endParaRPr lang="da-DK" noProof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4288" y="5999142"/>
            <a:ext cx="1512000" cy="530964"/>
          </a:xfrm>
          <a:prstGeom prst="rect">
            <a:avLst/>
          </a:prstGeom>
        </p:spPr>
      </p:pic>
      <p:sp>
        <p:nvSpPr>
          <p:cNvPr id="11" name="Freeform 6"/>
          <p:cNvSpPr>
            <a:spLocks noEditPoints="1"/>
          </p:cNvSpPr>
          <p:nvPr/>
        </p:nvSpPr>
        <p:spPr bwMode="auto">
          <a:xfrm>
            <a:off x="0" y="6304558"/>
            <a:ext cx="532408" cy="381447"/>
          </a:xfrm>
          <a:custGeom>
            <a:avLst/>
            <a:gdLst>
              <a:gd name="T0" fmla="*/ 98 w 167"/>
              <a:gd name="T1" fmla="*/ 114 h 120"/>
              <a:gd name="T2" fmla="*/ 162 w 167"/>
              <a:gd name="T3" fmla="*/ 70 h 120"/>
              <a:gd name="T4" fmla="*/ 117 w 167"/>
              <a:gd name="T5" fmla="*/ 5 h 120"/>
              <a:gd name="T6" fmla="*/ 55 w 167"/>
              <a:gd name="T7" fmla="*/ 42 h 120"/>
              <a:gd name="T8" fmla="*/ 0 w 167"/>
              <a:gd name="T9" fmla="*/ 32 h 120"/>
              <a:gd name="T10" fmla="*/ 0 w 167"/>
              <a:gd name="T11" fmla="*/ 50 h 120"/>
              <a:gd name="T12" fmla="*/ 52 w 167"/>
              <a:gd name="T13" fmla="*/ 59 h 120"/>
              <a:gd name="T14" fmla="*/ 98 w 167"/>
              <a:gd name="T15" fmla="*/ 114 h 120"/>
              <a:gd name="T16" fmla="*/ 70 w 167"/>
              <a:gd name="T17" fmla="*/ 53 h 120"/>
              <a:gd name="T18" fmla="*/ 114 w 167"/>
              <a:gd name="T19" fmla="*/ 22 h 120"/>
              <a:gd name="T20" fmla="*/ 145 w 167"/>
              <a:gd name="T21" fmla="*/ 67 h 120"/>
              <a:gd name="T22" fmla="*/ 101 w 167"/>
              <a:gd name="T23" fmla="*/ 98 h 120"/>
              <a:gd name="T24" fmla="*/ 70 w 167"/>
              <a:gd name="T25" fmla="*/ 53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7" h="120">
                <a:moveTo>
                  <a:pt x="98" y="114"/>
                </a:moveTo>
                <a:cubicBezTo>
                  <a:pt x="128" y="120"/>
                  <a:pt x="157" y="100"/>
                  <a:pt x="162" y="70"/>
                </a:cubicBezTo>
                <a:cubicBezTo>
                  <a:pt x="167" y="39"/>
                  <a:pt x="147" y="10"/>
                  <a:pt x="117" y="5"/>
                </a:cubicBezTo>
                <a:cubicBezTo>
                  <a:pt x="90" y="0"/>
                  <a:pt x="64" y="16"/>
                  <a:pt x="55" y="42"/>
                </a:cubicBezTo>
                <a:cubicBezTo>
                  <a:pt x="33" y="38"/>
                  <a:pt x="14" y="35"/>
                  <a:pt x="0" y="32"/>
                </a:cubicBezTo>
                <a:cubicBezTo>
                  <a:pt x="0" y="50"/>
                  <a:pt x="0" y="50"/>
                  <a:pt x="0" y="50"/>
                </a:cubicBezTo>
                <a:cubicBezTo>
                  <a:pt x="52" y="59"/>
                  <a:pt x="52" y="59"/>
                  <a:pt x="52" y="59"/>
                </a:cubicBezTo>
                <a:cubicBezTo>
                  <a:pt x="52" y="85"/>
                  <a:pt x="71" y="110"/>
                  <a:pt x="98" y="114"/>
                </a:cubicBezTo>
                <a:close/>
                <a:moveTo>
                  <a:pt x="70" y="53"/>
                </a:moveTo>
                <a:cubicBezTo>
                  <a:pt x="74" y="32"/>
                  <a:pt x="93" y="18"/>
                  <a:pt x="114" y="22"/>
                </a:cubicBezTo>
                <a:cubicBezTo>
                  <a:pt x="135" y="26"/>
                  <a:pt x="149" y="46"/>
                  <a:pt x="145" y="67"/>
                </a:cubicBezTo>
                <a:cubicBezTo>
                  <a:pt x="142" y="87"/>
                  <a:pt x="122" y="101"/>
                  <a:pt x="101" y="98"/>
                </a:cubicBezTo>
                <a:cubicBezTo>
                  <a:pt x="80" y="94"/>
                  <a:pt x="66" y="74"/>
                  <a:pt x="70" y="5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91027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61" r:id="rId5"/>
    <p:sldLayoutId id="2147483662" r:id="rId6"/>
    <p:sldLayoutId id="2147483654" r:id="rId7"/>
    <p:sldLayoutId id="2147483655" r:id="rId8"/>
    <p:sldLayoutId id="2147483663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Char char="·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ts val="2200"/>
        </a:lnSpc>
        <a:spcBef>
          <a:spcPts val="0"/>
        </a:spcBef>
        <a:buFont typeface="Arial" pitchFamily="34" charset="0"/>
        <a:buChar char="·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Nyt Fælles Bibliotekssystem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5122093" cy="1954758"/>
          </a:xfrm>
        </p:spPr>
        <p:txBody>
          <a:bodyPr/>
          <a:lstStyle/>
          <a:p>
            <a:r>
              <a:rPr lang="da-DK" dirty="0" smtClean="0"/>
              <a:t>Leverandørmøde</a:t>
            </a:r>
          </a:p>
          <a:p>
            <a:r>
              <a:rPr lang="da-DK" dirty="0" smtClean="0"/>
              <a:t>Mandag d. 19. november 2012</a:t>
            </a:r>
            <a:endParaRPr lang="da-D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Rationalisering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a-DK" sz="2400" dirty="0" smtClean="0"/>
              <a:t>Rationalisering mm. </a:t>
            </a:r>
          </a:p>
          <a:p>
            <a:pPr lvl="1"/>
            <a:endParaRPr lang="da-DK" sz="24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Videreudvikling indregnet i driftsbudget</a:t>
            </a:r>
          </a:p>
          <a:p>
            <a:pPr lvl="2">
              <a:buFont typeface="Arial" pitchFamily="34" charset="0"/>
              <a:buChar char="•"/>
            </a:pP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Positiv business case</a:t>
            </a:r>
          </a:p>
          <a:p>
            <a:pPr lvl="2">
              <a:buFont typeface="Arial" pitchFamily="34" charset="0"/>
              <a:buChar char="•"/>
            </a:pP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Kvalitetsløft</a:t>
            </a:r>
          </a:p>
          <a:p>
            <a:pPr>
              <a:buFontTx/>
              <a:buChar char="-"/>
            </a:pPr>
            <a:endParaRPr lang="da-DK" dirty="0" smtClean="0"/>
          </a:p>
          <a:p>
            <a:endParaRPr lang="da-DK" dirty="0" smtClean="0"/>
          </a:p>
          <a:p>
            <a:pPr>
              <a:buFontTx/>
              <a:buChar char="-"/>
            </a:pPr>
            <a:endParaRPr lang="da-DK" dirty="0" smtClean="0"/>
          </a:p>
          <a:p>
            <a:pPr>
              <a:buFontTx/>
              <a:buChar char="-"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KOMBIT / Nyt Fælles Bibliotekssystem</a:t>
            </a:r>
          </a:p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10</a:t>
            </a:fld>
            <a:endParaRPr lang="da-DK" noProof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73800" y="3048000"/>
            <a:ext cx="2870200" cy="28702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Fremtidssikring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a-DK" sz="2400" dirty="0" smtClean="0"/>
              <a:t>Fremtidssikringen vedrører</a:t>
            </a:r>
          </a:p>
          <a:p>
            <a:pPr lvl="1"/>
            <a:endParaRPr lang="da-DK" sz="24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Åbne grænseflader i overensstemmelse med standarder</a:t>
            </a:r>
          </a:p>
          <a:p>
            <a:pPr lvl="2">
              <a:buNone/>
            </a:pP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Modulært</a:t>
            </a:r>
          </a:p>
          <a:p>
            <a:pPr lvl="2">
              <a:buNone/>
            </a:pP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Forberedelse for genudbud</a:t>
            </a:r>
          </a:p>
          <a:p>
            <a:pPr lvl="2">
              <a:buNone/>
            </a:pP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Koordineret med DDB og øvrige initiativer</a:t>
            </a:r>
            <a:br>
              <a:rPr lang="da-DK" sz="2200" dirty="0" smtClean="0"/>
            </a:b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Fælles videreudvikling</a:t>
            </a:r>
            <a:endParaRPr lang="da-DK" dirty="0" smtClean="0"/>
          </a:p>
          <a:p>
            <a:pPr>
              <a:buFontTx/>
              <a:buChar char="-"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KOMBIT / Nyt Fælles Bibliotekssystem</a:t>
            </a:r>
          </a:p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11</a:t>
            </a:fld>
            <a:endParaRPr lang="da-DK" noProof="0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3000" y="3752850"/>
            <a:ext cx="2921000" cy="21907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19.11.2012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12</a:t>
            </a:fld>
            <a:endParaRPr lang="da-DK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Teknisk paradigmeskifte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Non funktionelle krav og </a:t>
            </a:r>
            <a:r>
              <a:rPr lang="da-DK" dirty="0" err="1" smtClean="0"/>
              <a:t>målarkitektur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3863307"/>
          </a:xfrm>
        </p:spPr>
        <p:txBody>
          <a:bodyPr/>
          <a:lstStyle/>
          <a:p>
            <a:endParaRPr lang="da-DK" dirty="0" smtClean="0"/>
          </a:p>
          <a:p>
            <a:pPr>
              <a:buFont typeface="Arial" pitchFamily="34" charset="0"/>
              <a:buChar char="•"/>
            </a:pPr>
            <a:endParaRPr lang="da-DK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83568" y="1268760"/>
          <a:ext cx="7612063" cy="4548187"/>
        </p:xfrm>
        <a:graphic>
          <a:graphicData uri="http://schemas.openxmlformats.org/presentationml/2006/ole">
            <p:oleObj spid="_x0000_s2050" name="Visio" r:id="rId3" imgW="10217041" imgH="6093619" progId="Visio.Drawing.11">
              <p:embed/>
            </p:oleObj>
          </a:graphicData>
        </a:graphic>
      </p:graphicFrame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13</a:t>
            </a:fld>
            <a:endParaRPr lang="da-DK" noProof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dirty="0" smtClean="0"/>
              <a:t>KOMBIT / Nyt Fælles Bibliotekssystem </a:t>
            </a:r>
            <a:endParaRPr lang="da-DK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Forretningskomponenter - highlights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a-DK" sz="2400" dirty="0" smtClean="0"/>
              <a:t>Service skal være indkapslet</a:t>
            </a:r>
          </a:p>
          <a:p>
            <a:pPr lvl="1"/>
            <a:endParaRPr lang="da-DK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b="0" dirty="0" smtClean="0"/>
              <a:t>Udstilling af service, som andre systemer kan kommunikere med</a:t>
            </a:r>
            <a:r>
              <a:rPr lang="da-DK" sz="1600" dirty="0" smtClean="0"/>
              <a:t/>
            </a:r>
            <a:br>
              <a:rPr lang="da-DK" sz="1600" dirty="0" smtClean="0"/>
            </a:br>
            <a:endParaRPr lang="da-DK" sz="2400" dirty="0" smtClean="0"/>
          </a:p>
          <a:p>
            <a:pPr lvl="1"/>
            <a:r>
              <a:rPr lang="da-DK" sz="2400" dirty="0" smtClean="0"/>
              <a:t>Løst koblede systemkomponenter </a:t>
            </a:r>
          </a:p>
          <a:p>
            <a:pPr lvl="1"/>
            <a:endParaRPr lang="da-DK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b="0" dirty="0" smtClean="0"/>
              <a:t>Nye kan tilføjes, ændres eller  slettes</a:t>
            </a:r>
          </a:p>
          <a:p>
            <a:pPr lvl="2">
              <a:buFont typeface="Arial" pitchFamily="34" charset="0"/>
              <a:buChar char="•"/>
            </a:pPr>
            <a:r>
              <a:rPr lang="da-DK" sz="2200" b="0" dirty="0" smtClean="0"/>
              <a:t>Eksempler på forretningskomponenter: Reservering, Booking, Gebyrhåndtering, Regelmotor, Statistik, Opgavestyring</a:t>
            </a:r>
            <a:endParaRPr lang="da-DK" sz="2200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14</a:t>
            </a:fld>
            <a:endParaRPr lang="da-DK" noProof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Lokale regler og opsætninger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1588">
              <a:buFont typeface="Arial" pitchFamily="34" charset="0"/>
              <a:buChar char="•"/>
            </a:pPr>
            <a:r>
              <a:rPr lang="da-DK" sz="2400" dirty="0" smtClean="0"/>
              <a:t> Regler og roller i forhold til materialer</a:t>
            </a:r>
          </a:p>
          <a:p>
            <a:pPr marL="0" lvl="1" indent="1588">
              <a:buFont typeface="Arial" pitchFamily="34" charset="0"/>
              <a:buChar char="•"/>
            </a:pPr>
            <a:endParaRPr lang="da-DK" sz="2400" dirty="0" smtClean="0"/>
          </a:p>
          <a:p>
            <a:pPr marL="0" lvl="1" indent="1588">
              <a:buFont typeface="Arial" pitchFamily="34" charset="0"/>
              <a:buChar char="•"/>
            </a:pPr>
            <a:r>
              <a:rPr lang="da-DK" sz="2400" dirty="0" smtClean="0"/>
              <a:t> Regler og roller i forhold til lånere</a:t>
            </a:r>
          </a:p>
          <a:p>
            <a:pPr marL="0" lvl="1" indent="1588">
              <a:buFont typeface="Arial" pitchFamily="34" charset="0"/>
              <a:buChar char="•"/>
            </a:pPr>
            <a:endParaRPr lang="da-DK" sz="2400" dirty="0" smtClean="0"/>
          </a:p>
          <a:p>
            <a:pPr marL="0" lvl="1" indent="1588">
              <a:buFont typeface="Arial" pitchFamily="34" charset="0"/>
              <a:buChar char="•"/>
            </a:pPr>
            <a:r>
              <a:rPr lang="da-DK" sz="2400" dirty="0" smtClean="0"/>
              <a:t> Regler og roller i forhold til </a:t>
            </a:r>
            <a:r>
              <a:rPr lang="da-DK" sz="2400" dirty="0" err="1" smtClean="0"/>
              <a:t>workflow</a:t>
            </a:r>
            <a:r>
              <a:rPr lang="da-DK" sz="2400" dirty="0" smtClean="0"/>
              <a:t> i systemet </a:t>
            </a:r>
          </a:p>
          <a:p>
            <a:pPr lvl="1"/>
            <a:endParaRPr lang="da-DK" i="1" dirty="0" smtClean="0"/>
          </a:p>
          <a:p>
            <a:pPr lvl="1"/>
            <a:r>
              <a:rPr lang="da-DK" sz="2400" b="0" dirty="0" smtClean="0"/>
              <a:t>Eksempler på lokale opsætninger:</a:t>
            </a:r>
          </a:p>
          <a:p>
            <a:pPr lvl="1">
              <a:buFont typeface="Arial" pitchFamily="34" charset="0"/>
              <a:buChar char="•"/>
            </a:pPr>
            <a:r>
              <a:rPr lang="da-DK" b="0" dirty="0" smtClean="0"/>
              <a:t> Autobetalinger</a:t>
            </a:r>
          </a:p>
          <a:p>
            <a:pPr lvl="1">
              <a:buFont typeface="Arial" pitchFamily="34" charset="0"/>
              <a:buChar char="•"/>
            </a:pPr>
            <a:r>
              <a:rPr lang="da-DK" b="0" dirty="0" smtClean="0"/>
              <a:t> Rykkerprocedurer</a:t>
            </a:r>
          </a:p>
          <a:p>
            <a:pPr lvl="1">
              <a:buFont typeface="Arial" pitchFamily="34" charset="0"/>
              <a:buChar char="•"/>
            </a:pPr>
            <a:r>
              <a:rPr lang="da-DK" b="0" dirty="0" smtClean="0"/>
              <a:t> Regningsprocedurer</a:t>
            </a:r>
          </a:p>
          <a:p>
            <a:pPr lvl="1">
              <a:buFont typeface="Arial" pitchFamily="34" charset="0"/>
              <a:buChar char="•"/>
            </a:pPr>
            <a:r>
              <a:rPr lang="da-DK" b="0" dirty="0" smtClean="0"/>
              <a:t> Kørselsdage og distrikter for BK</a:t>
            </a:r>
          </a:p>
          <a:p>
            <a:pPr lvl="1">
              <a:buFont typeface="Arial" pitchFamily="34" charset="0"/>
              <a:buChar char="•"/>
            </a:pPr>
            <a:r>
              <a:rPr lang="da-DK" b="0" dirty="0" smtClean="0"/>
              <a:t> Bookingpolitikker og - parametre </a:t>
            </a:r>
          </a:p>
          <a:p>
            <a:endParaRPr lang="da-DK" sz="1600" b="0" i="1" dirty="0" smtClean="0"/>
          </a:p>
          <a:p>
            <a:endParaRPr lang="da-DK" sz="1600" b="0" i="1" dirty="0" smtClean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15</a:t>
            </a:fld>
            <a:endParaRPr lang="da-DK" noProof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Netpublikationer</a:t>
            </a:r>
            <a:r>
              <a:rPr lang="da-DK" dirty="0" smtClean="0"/>
              <a:t> og digitale ressourcer	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a-DK" dirty="0" err="1" smtClean="0"/>
              <a:t>Netpublikationer</a:t>
            </a:r>
            <a:r>
              <a:rPr lang="da-DK" dirty="0" smtClean="0"/>
              <a:t> </a:t>
            </a:r>
            <a:r>
              <a:rPr lang="da-DK" dirty="0" err="1" smtClean="0"/>
              <a:t>administeres</a:t>
            </a:r>
            <a:r>
              <a:rPr lang="da-DK" dirty="0" smtClean="0"/>
              <a:t> ikke af systemet</a:t>
            </a:r>
            <a:endParaRPr lang="da-DK" b="0" dirty="0" smtClean="0"/>
          </a:p>
          <a:p>
            <a:pPr lvl="2">
              <a:buFont typeface="Arial" pitchFamily="34" charset="0"/>
              <a:buChar char="•"/>
            </a:pPr>
            <a:r>
              <a:rPr lang="da-DK" b="0" dirty="0" smtClean="0"/>
              <a:t>Det betyder, at metadata om indhold i </a:t>
            </a:r>
            <a:r>
              <a:rPr lang="da-DK" b="0" dirty="0" err="1" smtClean="0"/>
              <a:t>netpublikationer</a:t>
            </a:r>
            <a:r>
              <a:rPr lang="da-DK" b="0" dirty="0" smtClean="0"/>
              <a:t> findes i andet system. </a:t>
            </a:r>
            <a:r>
              <a:rPr lang="da-DK" sz="1400" b="0" dirty="0" smtClean="0"/>
              <a:t/>
            </a:r>
            <a:br>
              <a:rPr lang="da-DK" sz="1400" b="0" dirty="0" smtClean="0"/>
            </a:br>
            <a:endParaRPr lang="da-DK" sz="2200" b="0" dirty="0" smtClean="0"/>
          </a:p>
          <a:p>
            <a:pPr lvl="1"/>
            <a:r>
              <a:rPr lang="da-DK" dirty="0" smtClean="0"/>
              <a:t>Man kan linke til </a:t>
            </a:r>
            <a:r>
              <a:rPr lang="da-DK" dirty="0" err="1" smtClean="0"/>
              <a:t>netpublikationer</a:t>
            </a:r>
            <a:r>
              <a:rPr lang="da-DK" dirty="0" smtClean="0"/>
              <a:t> </a:t>
            </a:r>
            <a:endParaRPr lang="da-DK" b="0" dirty="0" smtClean="0"/>
          </a:p>
          <a:p>
            <a:pPr lvl="2">
              <a:buFont typeface="Arial" pitchFamily="34" charset="0"/>
              <a:buChar char="•"/>
            </a:pPr>
            <a:r>
              <a:rPr lang="da-DK" b="0" dirty="0" smtClean="0"/>
              <a:t>Det betyder, at man kan oprette en bibliografisk post i systemet og hertil knytte et link</a:t>
            </a:r>
          </a:p>
          <a:p>
            <a:pPr lvl="1"/>
            <a:endParaRPr lang="da-DK" sz="1600" dirty="0" smtClean="0"/>
          </a:p>
          <a:p>
            <a:pPr lvl="1"/>
            <a:r>
              <a:rPr lang="da-DK" dirty="0" smtClean="0"/>
              <a:t>Digitale ressourcer via Nationalbibliografien </a:t>
            </a:r>
            <a:endParaRPr lang="da-DK" b="0" dirty="0" smtClean="0"/>
          </a:p>
          <a:p>
            <a:pPr lvl="2">
              <a:buFont typeface="Arial" pitchFamily="34" charset="0"/>
              <a:buChar char="•"/>
            </a:pPr>
            <a:r>
              <a:rPr lang="da-DK" b="0" dirty="0" smtClean="0"/>
              <a:t>Vil være en del af løsningen, hvis man har købt adgang til denne ressource</a:t>
            </a:r>
            <a:r>
              <a:rPr lang="da-DK" dirty="0" smtClean="0"/>
              <a:t> (Filmstriben, </a:t>
            </a:r>
            <a:r>
              <a:rPr lang="da-DK" dirty="0" err="1" smtClean="0"/>
              <a:t>Spilogmedier</a:t>
            </a:r>
            <a:r>
              <a:rPr lang="da-DK" dirty="0" smtClean="0"/>
              <a:t>, </a:t>
            </a:r>
            <a:r>
              <a:rPr lang="da-DK" dirty="0" err="1" smtClean="0"/>
              <a:t>Netlydbog</a:t>
            </a:r>
            <a:r>
              <a:rPr lang="da-DK" dirty="0" smtClean="0"/>
              <a:t>, </a:t>
            </a:r>
            <a:r>
              <a:rPr lang="da-DK" dirty="0" err="1" smtClean="0"/>
              <a:t>eReolen</a:t>
            </a:r>
            <a:r>
              <a:rPr lang="da-DK" dirty="0" smtClean="0"/>
              <a:t>, </a:t>
            </a:r>
            <a:r>
              <a:rPr lang="da-DK" dirty="0" err="1" smtClean="0"/>
              <a:t>Faktalink</a:t>
            </a:r>
            <a:r>
              <a:rPr lang="da-DK" dirty="0" smtClean="0"/>
              <a:t> og Forfatterweb)</a:t>
            </a:r>
            <a:endParaRPr lang="da-DK" b="0" dirty="0" smtClean="0"/>
          </a:p>
          <a:p>
            <a:endParaRPr lang="da-DK" sz="1600" dirty="0" smtClean="0"/>
          </a:p>
          <a:p>
            <a:endParaRPr lang="da-DK" sz="1600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16</a:t>
            </a:fld>
            <a:endParaRPr lang="da-DK" noProof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19.11.2012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17</a:t>
            </a:fld>
            <a:endParaRPr lang="da-DK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-457200"/>
            <a:r>
              <a:rPr lang="da-DK" sz="3200" dirty="0" smtClean="0"/>
              <a:t>Udbudsform, formalia i øvrigt og kontrakt </a:t>
            </a:r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el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Udbudsform og materiale		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a-DK" sz="2400" dirty="0" smtClean="0">
                <a:solidFill>
                  <a:schemeClr val="tx1"/>
                </a:solidFill>
              </a:rPr>
              <a:t> Normalt EU-udbud, ikke begrænset</a:t>
            </a:r>
          </a:p>
          <a:p>
            <a:pPr>
              <a:buFont typeface="Arial" pitchFamily="34" charset="0"/>
              <a:buChar char="•"/>
            </a:pPr>
            <a:endParaRPr lang="da-DK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da-DK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sz="2400" dirty="0" smtClean="0">
                <a:solidFill>
                  <a:schemeClr val="tx1"/>
                </a:solidFill>
              </a:rPr>
              <a:t> Derfor ikke nogen prækval</a:t>
            </a:r>
          </a:p>
          <a:p>
            <a:pPr>
              <a:buFont typeface="Arial" pitchFamily="34" charset="0"/>
              <a:buChar char="•"/>
            </a:pPr>
            <a:endParaRPr lang="da-DK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da-DK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sz="2400" dirty="0" smtClean="0">
                <a:solidFill>
                  <a:schemeClr val="tx1"/>
                </a:solidFill>
              </a:rPr>
              <a:t> Et samlet udbud</a:t>
            </a:r>
          </a:p>
          <a:p>
            <a:pPr>
              <a:buFont typeface="Arial" pitchFamily="34" charset="0"/>
              <a:buChar char="•"/>
            </a:pPr>
            <a:endParaRPr lang="da-DK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da-DK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sz="2400" dirty="0" smtClean="0">
                <a:solidFill>
                  <a:schemeClr val="tx1"/>
                </a:solidFill>
              </a:rPr>
              <a:t> En vinder af det hele</a:t>
            </a:r>
            <a:endParaRPr lang="da-DK" sz="2400" dirty="0">
              <a:solidFill>
                <a:schemeClr val="tx1"/>
              </a:solidFill>
            </a:endParaRPr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30" name="Pladsholder til sidefod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18</a:t>
            </a:fld>
            <a:endParaRPr lang="da-DK" noProof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Udbudsform og materiale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 Udbudsmaterialet vil blive udarbejdet på dansk</a:t>
            </a:r>
          </a:p>
          <a:p>
            <a:pPr>
              <a:buFont typeface="Arial" pitchFamily="34" charset="0"/>
              <a:buChar char="•"/>
            </a:pPr>
            <a:endParaRPr lang="da-DK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 Al kommunikation vil ligeledes foregå på dansk</a:t>
            </a:r>
          </a:p>
          <a:p>
            <a:pPr>
              <a:buFont typeface="Arial" pitchFamily="34" charset="0"/>
              <a:buChar char="•"/>
            </a:pPr>
            <a:endParaRPr lang="da-DK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 Der er mulighed for at stille spørgsmål på engelsk	</a:t>
            </a:r>
          </a:p>
          <a:p>
            <a:pPr>
              <a:buFont typeface="Arial" pitchFamily="34" charset="0"/>
              <a:buChar char="•"/>
            </a:pPr>
            <a:endParaRPr lang="da-DK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 Løsningsbeskrivelsen må godt være udarbejdet på engelsk</a:t>
            </a:r>
          </a:p>
          <a:p>
            <a:pPr>
              <a:buFont typeface="Arial" pitchFamily="34" charset="0"/>
              <a:buChar char="•"/>
            </a:pPr>
            <a:endParaRPr lang="da-DK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 Indsættelser i bilag mv. skal være på dansk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19</a:t>
            </a:fld>
            <a:endParaRPr lang="da-DK" noProof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518693"/>
            <a:ext cx="8229600" cy="4142555"/>
          </a:xfrm>
        </p:spPr>
        <p:txBody>
          <a:bodyPr/>
          <a:lstStyle/>
          <a:p>
            <a:pPr marL="457200" lvl="1" indent="-457200">
              <a:buFont typeface="+mj-lt"/>
              <a:buAutoNum type="arabicPeriod"/>
            </a:pPr>
            <a:r>
              <a:rPr lang="da-DK" sz="2400" dirty="0" smtClean="0"/>
              <a:t>Introduktion</a:t>
            </a:r>
          </a:p>
          <a:p>
            <a:pPr marL="457200" lvl="1" indent="-457200">
              <a:buFont typeface="+mj-lt"/>
              <a:buAutoNum type="arabicPeriod"/>
            </a:pPr>
            <a:endParaRPr lang="da-DK" sz="2400" dirty="0" smtClean="0"/>
          </a:p>
          <a:p>
            <a:pPr marL="457200" lvl="1" indent="-457200">
              <a:buFont typeface="+mj-lt"/>
              <a:buAutoNum type="arabicPeriod"/>
            </a:pPr>
            <a:r>
              <a:rPr lang="da-DK" sz="2400" dirty="0" smtClean="0"/>
              <a:t>Baggrund og </a:t>
            </a:r>
            <a:r>
              <a:rPr lang="da-DK" sz="2400" dirty="0" err="1" smtClean="0"/>
              <a:t>scope</a:t>
            </a:r>
            <a:r>
              <a:rPr lang="da-DK" sz="2400" dirty="0" smtClean="0"/>
              <a:t> for fællesudbuddet</a:t>
            </a:r>
          </a:p>
          <a:p>
            <a:pPr marL="457200" lvl="1" indent="-457200">
              <a:buFont typeface="+mj-lt"/>
              <a:buAutoNum type="arabicPeriod"/>
            </a:pPr>
            <a:endParaRPr lang="da-DK" sz="2400" dirty="0" smtClean="0"/>
          </a:p>
          <a:p>
            <a:pPr marL="457200" lvl="1" indent="-457200">
              <a:buFont typeface="+mj-lt"/>
              <a:buAutoNum type="arabicPeriod"/>
            </a:pPr>
            <a:r>
              <a:rPr lang="da-DK" sz="2400" dirty="0" smtClean="0"/>
              <a:t>Teknisk paradigmeskifte </a:t>
            </a:r>
          </a:p>
          <a:p>
            <a:pPr marL="457200" lvl="1" indent="-457200">
              <a:buFont typeface="+mj-lt"/>
              <a:buAutoNum type="arabicPeriod"/>
            </a:pPr>
            <a:endParaRPr lang="da-DK" sz="2400" dirty="0" smtClean="0"/>
          </a:p>
          <a:p>
            <a:pPr marL="457200" lvl="1" indent="-457200">
              <a:buFont typeface="+mj-lt"/>
              <a:buAutoNum type="arabicPeriod"/>
            </a:pPr>
            <a:r>
              <a:rPr lang="da-DK" sz="2400" dirty="0" smtClean="0"/>
              <a:t>Udbudsform, formalia i øvrigt og kontrakt </a:t>
            </a:r>
          </a:p>
          <a:p>
            <a:pPr marL="457200" lvl="1" indent="-457200">
              <a:buFont typeface="+mj-lt"/>
              <a:buAutoNum type="arabicPeriod"/>
            </a:pPr>
            <a:endParaRPr lang="da-DK" sz="2400" dirty="0" smtClean="0"/>
          </a:p>
          <a:p>
            <a:pPr marL="457200" lvl="1" indent="-457200">
              <a:buFont typeface="+mj-lt"/>
              <a:buAutoNum type="arabicPeriod"/>
            </a:pPr>
            <a:r>
              <a:rPr lang="da-DK" sz="2400" dirty="0" smtClean="0"/>
              <a:t>Tidsplan</a:t>
            </a:r>
          </a:p>
          <a:p>
            <a:pPr marL="457200" lvl="1" indent="-457200">
              <a:buFont typeface="+mj-lt"/>
              <a:buAutoNum type="arabicPeriod"/>
            </a:pPr>
            <a:endParaRPr lang="da-DK" sz="2400" dirty="0" smtClean="0"/>
          </a:p>
          <a:p>
            <a:pPr marL="457200" lvl="1" indent="-457200">
              <a:buFont typeface="+mj-lt"/>
              <a:buAutoNum type="arabicPeriod"/>
            </a:pPr>
            <a:r>
              <a:rPr lang="da-DK" sz="2400" dirty="0" smtClean="0"/>
              <a:t>Afslutning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dirty="0" smtClean="0"/>
              <a:t>KOMBIT / Nyt Fælles Bibliotekssystem </a:t>
            </a:r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2</a:t>
            </a:fld>
            <a:endParaRPr lang="da-DK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Kontraktsform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 Det forventes, at </a:t>
            </a:r>
            <a:r>
              <a:rPr lang="da-DK" dirty="0" err="1" smtClean="0">
                <a:solidFill>
                  <a:schemeClr val="tx1"/>
                </a:solidFill>
              </a:rPr>
              <a:t>KOMBIT´s</a:t>
            </a:r>
            <a:r>
              <a:rPr lang="da-DK" dirty="0" smtClean="0">
                <a:solidFill>
                  <a:schemeClr val="tx1"/>
                </a:solidFill>
              </a:rPr>
              <a:t> standardkontrakt vil blive anvendt</a:t>
            </a:r>
          </a:p>
          <a:p>
            <a:pPr>
              <a:buFont typeface="Arial" pitchFamily="34" charset="0"/>
              <a:buChar char="•"/>
            </a:pPr>
            <a:endParaRPr lang="da-DK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 Standardkontrakten vil være tilgængelig inden 2013</a:t>
            </a:r>
          </a:p>
          <a:p>
            <a:pPr>
              <a:buFont typeface="Arial" pitchFamily="34" charset="0"/>
              <a:buChar char="•"/>
            </a:pPr>
            <a:endParaRPr lang="da-DK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 Der må dog forventes en række ændringer i henhold til standardkontrakten (projektspecifikke)</a:t>
            </a:r>
          </a:p>
          <a:p>
            <a:pPr>
              <a:buFont typeface="Arial" pitchFamily="34" charset="0"/>
              <a:buChar char="•"/>
            </a:pPr>
            <a:endParaRPr lang="da-DK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 Kontrakten vil indeholde følgende elementer : </a:t>
            </a:r>
          </a:p>
          <a:p>
            <a:pPr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Udvikling</a:t>
            </a:r>
          </a:p>
          <a:p>
            <a:pPr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Drift</a:t>
            </a:r>
          </a:p>
          <a:p>
            <a:pPr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Videreudvikling</a:t>
            </a:r>
          </a:p>
          <a:p>
            <a:pPr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Support</a:t>
            </a:r>
            <a:endParaRPr lang="da-DK" sz="1600" dirty="0">
              <a:solidFill>
                <a:schemeClr val="tx1"/>
              </a:solidFill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20</a:t>
            </a:fld>
            <a:endParaRPr lang="da-DK" noProof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Kontraktsform		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a-DK" dirty="0" smtClean="0"/>
              <a:t> </a:t>
            </a:r>
            <a:r>
              <a:rPr lang="da-DK" dirty="0" smtClean="0">
                <a:solidFill>
                  <a:schemeClr val="tx1"/>
                </a:solidFill>
              </a:rPr>
              <a:t>Der vil i kontrakten blandt andet blive lagt vægt på:</a:t>
            </a:r>
          </a:p>
          <a:p>
            <a:pPr>
              <a:buFont typeface="Arial" pitchFamily="34" charset="0"/>
              <a:buChar char="•"/>
            </a:pPr>
            <a:endParaRPr lang="da-DK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Mulighed for </a:t>
            </a:r>
            <a:r>
              <a:rPr lang="da-DK" sz="1600" dirty="0" err="1" smtClean="0">
                <a:solidFill>
                  <a:schemeClr val="tx1"/>
                </a:solidFill>
              </a:rPr>
              <a:t>genudbyd</a:t>
            </a:r>
            <a:r>
              <a:rPr lang="da-DK" sz="1600" dirty="0" smtClean="0">
                <a:solidFill>
                  <a:schemeClr val="tx1"/>
                </a:solidFill>
              </a:rPr>
              <a:t> af drift</a:t>
            </a:r>
          </a:p>
          <a:p>
            <a:pPr>
              <a:buFont typeface="Arial" pitchFamily="34" charset="0"/>
              <a:buChar char="•"/>
            </a:pPr>
            <a:endParaRPr lang="da-DK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 Tilgængelighed af data</a:t>
            </a:r>
          </a:p>
          <a:p>
            <a:pPr>
              <a:buFont typeface="Arial" pitchFamily="34" charset="0"/>
              <a:buChar char="•"/>
            </a:pPr>
            <a:endParaRPr lang="da-DK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sz="1600" dirty="0" smtClean="0">
                <a:solidFill>
                  <a:schemeClr val="tx1"/>
                </a:solidFill>
              </a:rPr>
              <a:t> Overdragelse af kontrakt</a:t>
            </a:r>
          </a:p>
          <a:p>
            <a:pPr>
              <a:buFont typeface="Arial" pitchFamily="34" charset="0"/>
              <a:buChar char="•"/>
            </a:pPr>
            <a:endParaRPr lang="da-DK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da-DK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sz="2000" dirty="0" smtClean="0">
                <a:solidFill>
                  <a:schemeClr val="tx1"/>
                </a:solidFill>
              </a:rPr>
              <a:t>Kontrakten forventes overdraget til en sammenslutning af kommuner på sigt</a:t>
            </a:r>
            <a:endParaRPr lang="da-DK" sz="2000" dirty="0">
              <a:solidFill>
                <a:schemeClr val="tx1"/>
              </a:solidFill>
            </a:endParaRP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21</a:t>
            </a:fld>
            <a:endParaRPr lang="da-DK" noProof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Projektorgansiation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KOMBIT / Nyt Fælles Bibliotekssystem</a:t>
            </a:r>
          </a:p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22</a:t>
            </a:fld>
            <a:endParaRPr lang="da-DK" noProof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8" name="Gruppe 7"/>
          <p:cNvGrpSpPr/>
          <p:nvPr/>
        </p:nvGrpSpPr>
        <p:grpSpPr>
          <a:xfrm>
            <a:off x="395536" y="1124744"/>
            <a:ext cx="8613034" cy="4608512"/>
            <a:chOff x="899592" y="1484784"/>
            <a:chExt cx="8074719" cy="4320480"/>
          </a:xfrm>
        </p:grpSpPr>
        <p:sp>
          <p:nvSpPr>
            <p:cNvPr id="9" name="Pladsholder til indhold 2"/>
            <p:cNvSpPr txBox="1">
              <a:spLocks/>
            </p:cNvSpPr>
            <p:nvPr/>
          </p:nvSpPr>
          <p:spPr>
            <a:xfrm>
              <a:off x="899592" y="1484784"/>
              <a:ext cx="7786687" cy="3862387"/>
            </a:xfrm>
            <a:prstGeom prst="rect">
              <a:avLst/>
            </a:prstGeom>
          </p:spPr>
          <p:txBody>
            <a:bodyPr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da-DK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da-DK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da-DK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endPara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Pladsholder til indhold 2"/>
            <p:cNvSpPr txBox="1">
              <a:spLocks/>
            </p:cNvSpPr>
            <p:nvPr/>
          </p:nvSpPr>
          <p:spPr>
            <a:xfrm>
              <a:off x="1051992" y="1637184"/>
              <a:ext cx="7786687" cy="3862387"/>
            </a:xfrm>
            <a:prstGeom prst="rect">
              <a:avLst/>
            </a:prstGeom>
          </p:spPr>
          <p:txBody>
            <a:bodyPr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endPara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Pladsholder til indhold 2"/>
            <p:cNvSpPr txBox="1">
              <a:spLocks/>
            </p:cNvSpPr>
            <p:nvPr/>
          </p:nvSpPr>
          <p:spPr bwMode="auto">
            <a:xfrm>
              <a:off x="1187624" y="1844824"/>
              <a:ext cx="7786687" cy="3862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80975" marR="0" lvl="0" indent="-179388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  <a:defRPr/>
              </a:pPr>
              <a:endParaRPr kumimoji="0" lang="da-DK" sz="2200" b="1" i="0" u="none" strike="noStrike" kern="1200" cap="none" spc="0" normalizeH="0" baseline="0" noProof="0" smtClean="0">
                <a:ln>
                  <a:noFill/>
                </a:ln>
                <a:solidFill>
                  <a:srgbClr val="007398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180975" marR="0" lvl="0" indent="-179388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  <a:defRPr/>
              </a:pPr>
              <a:endParaRPr kumimoji="0" lang="da-DK" sz="2200" b="1" i="0" u="none" strike="noStrike" kern="1200" cap="none" spc="0" normalizeH="0" baseline="0" noProof="0" smtClean="0">
                <a:ln>
                  <a:noFill/>
                </a:ln>
                <a:solidFill>
                  <a:srgbClr val="007398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180975" marR="0" lvl="0" indent="-179388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  <a:defRPr/>
              </a:pPr>
              <a:endParaRPr kumimoji="0" lang="da-DK" sz="2200" b="1" i="0" u="none" strike="noStrike" kern="1200" cap="none" spc="0" normalizeH="0" baseline="0" noProof="0" smtClean="0">
                <a:ln>
                  <a:noFill/>
                </a:ln>
                <a:solidFill>
                  <a:srgbClr val="007398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180975" marR="0" lvl="0" indent="-179388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endParaRPr kumimoji="0" lang="da-DK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398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Pladsholder til indhold 2"/>
            <p:cNvSpPr txBox="1">
              <a:spLocks/>
            </p:cNvSpPr>
            <p:nvPr/>
          </p:nvSpPr>
          <p:spPr>
            <a:xfrm>
              <a:off x="899592" y="1484784"/>
              <a:ext cx="7786687" cy="3862387"/>
            </a:xfrm>
            <a:prstGeom prst="rect">
              <a:avLst/>
            </a:prstGeom>
          </p:spPr>
          <p:txBody>
            <a:bodyPr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da-DK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da-DK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da-DK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endParaRPr kumimoji="0" lang="da-D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3921646" y="1568202"/>
              <a:ext cx="1857375" cy="8572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da-DK"/>
            </a:p>
          </p:txBody>
        </p:sp>
        <p:sp>
          <p:nvSpPr>
            <p:cNvPr id="14" name="Tekstboks 10"/>
            <p:cNvSpPr txBox="1">
              <a:spLocks noChangeArrowheads="1"/>
            </p:cNvSpPr>
            <p:nvPr/>
          </p:nvSpPr>
          <p:spPr bwMode="auto">
            <a:xfrm>
              <a:off x="4135958" y="1782515"/>
              <a:ext cx="15716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dirty="0"/>
                <a:t>Styregruppe</a:t>
              </a:r>
            </a:p>
          </p:txBody>
        </p:sp>
        <p:sp>
          <p:nvSpPr>
            <p:cNvPr id="15" name="Ligebenet trekant 14"/>
            <p:cNvSpPr/>
            <p:nvPr/>
          </p:nvSpPr>
          <p:spPr>
            <a:xfrm>
              <a:off x="3635896" y="2996952"/>
              <a:ext cx="2428875" cy="135731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da-DK" dirty="0" smtClean="0"/>
                <a:t>Projekt gruppe</a:t>
              </a:r>
              <a:endParaRPr lang="da-DK" dirty="0"/>
            </a:p>
          </p:txBody>
        </p:sp>
        <p:cxnSp>
          <p:nvCxnSpPr>
            <p:cNvPr id="16" name="Lige forbindelse 15"/>
            <p:cNvCxnSpPr>
              <a:stCxn id="13" idx="4"/>
            </p:cNvCxnSpPr>
            <p:nvPr/>
          </p:nvCxnSpPr>
          <p:spPr>
            <a:xfrm rot="5400000">
              <a:off x="4564583" y="2711202"/>
              <a:ext cx="571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ktangel 16"/>
            <p:cNvSpPr/>
            <p:nvPr/>
          </p:nvSpPr>
          <p:spPr>
            <a:xfrm>
              <a:off x="1475656" y="4941168"/>
              <a:ext cx="1368152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da-DK" sz="1200" dirty="0" smtClean="0"/>
                <a:t>Kravspecifikation</a:t>
              </a:r>
              <a:endParaRPr lang="da-DK" sz="1200" dirty="0"/>
            </a:p>
          </p:txBody>
        </p:sp>
        <p:sp>
          <p:nvSpPr>
            <p:cNvPr id="18" name="Ellipse 17"/>
            <p:cNvSpPr/>
            <p:nvPr/>
          </p:nvSpPr>
          <p:spPr>
            <a:xfrm>
              <a:off x="1468239" y="2563763"/>
              <a:ext cx="1571625" cy="15001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da-DK" dirty="0" err="1"/>
                <a:t>Advisory</a:t>
              </a:r>
              <a:r>
                <a:rPr lang="da-DK" dirty="0"/>
                <a:t> </a:t>
              </a:r>
              <a:r>
                <a:rPr lang="da-DK" dirty="0" err="1" smtClean="0"/>
                <a:t>Board</a:t>
              </a:r>
              <a:endParaRPr lang="da-DK" dirty="0"/>
            </a:p>
          </p:txBody>
        </p:sp>
        <p:cxnSp>
          <p:nvCxnSpPr>
            <p:cNvPr id="19" name="Lige forbindelse 18"/>
            <p:cNvCxnSpPr>
              <a:stCxn id="15" idx="1"/>
              <a:endCxn id="18" idx="6"/>
            </p:cNvCxnSpPr>
            <p:nvPr/>
          </p:nvCxnSpPr>
          <p:spPr>
            <a:xfrm flipH="1" flipV="1">
              <a:off x="3039864" y="3313857"/>
              <a:ext cx="1203251" cy="361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Ellipse 19"/>
            <p:cNvSpPr/>
            <p:nvPr/>
          </p:nvSpPr>
          <p:spPr>
            <a:xfrm>
              <a:off x="1684263" y="2491755"/>
              <a:ext cx="1571625" cy="15001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da-DK" dirty="0" err="1"/>
                <a:t>Advisory</a:t>
              </a:r>
              <a:r>
                <a:rPr lang="da-DK" dirty="0"/>
                <a:t> </a:t>
              </a:r>
              <a:r>
                <a:rPr lang="da-DK" dirty="0" err="1" smtClean="0"/>
                <a:t>Board</a:t>
              </a:r>
              <a:endParaRPr lang="da-DK" dirty="0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900287" y="2419747"/>
              <a:ext cx="1571625" cy="15001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da-DK" dirty="0" smtClean="0"/>
                <a:t>Følge- </a:t>
              </a:r>
            </a:p>
            <a:p>
              <a:pPr algn="ctr">
                <a:defRPr/>
              </a:pPr>
              <a:r>
                <a:rPr lang="da-DK" dirty="0" smtClean="0"/>
                <a:t>grupper</a:t>
              </a:r>
              <a:endParaRPr lang="da-DK" dirty="0"/>
            </a:p>
          </p:txBody>
        </p:sp>
        <p:sp>
          <p:nvSpPr>
            <p:cNvPr id="22" name="Rektangel 21"/>
            <p:cNvSpPr/>
            <p:nvPr/>
          </p:nvSpPr>
          <p:spPr>
            <a:xfrm>
              <a:off x="6804248" y="4941168"/>
              <a:ext cx="1368152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da-DK" sz="1200" dirty="0" smtClean="0"/>
                <a:t>Udvikling og overtagelse</a:t>
              </a:r>
              <a:endParaRPr lang="da-DK" sz="1200" dirty="0"/>
            </a:p>
          </p:txBody>
        </p:sp>
        <p:sp>
          <p:nvSpPr>
            <p:cNvPr id="23" name="Rektangel 22"/>
            <p:cNvSpPr/>
            <p:nvPr/>
          </p:nvSpPr>
          <p:spPr>
            <a:xfrm>
              <a:off x="5076056" y="4941168"/>
              <a:ext cx="1368152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da-DK" sz="1200" dirty="0" smtClean="0"/>
                <a:t>Udbud og</a:t>
              </a:r>
            </a:p>
            <a:p>
              <a:pPr algn="ctr">
                <a:defRPr/>
              </a:pPr>
              <a:r>
                <a:rPr lang="da-DK" sz="1200" dirty="0" smtClean="0"/>
                <a:t>kontrakter</a:t>
              </a:r>
              <a:endParaRPr lang="da-DK" sz="1200" dirty="0"/>
            </a:p>
          </p:txBody>
        </p:sp>
        <p:sp>
          <p:nvSpPr>
            <p:cNvPr id="24" name="Rektangel 23"/>
            <p:cNvSpPr/>
            <p:nvPr/>
          </p:nvSpPr>
          <p:spPr>
            <a:xfrm>
              <a:off x="3275856" y="4941168"/>
              <a:ext cx="1368152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da-DK" sz="1200" dirty="0" smtClean="0"/>
                <a:t>Tilslutning</a:t>
              </a:r>
              <a:endParaRPr lang="da-DK" sz="1200" dirty="0"/>
            </a:p>
          </p:txBody>
        </p:sp>
        <p:cxnSp>
          <p:nvCxnSpPr>
            <p:cNvPr id="25" name="Vinklet forbindelse 24"/>
            <p:cNvCxnSpPr>
              <a:stCxn id="15" idx="3"/>
              <a:endCxn id="17" idx="0"/>
            </p:cNvCxnSpPr>
            <p:nvPr/>
          </p:nvCxnSpPr>
          <p:spPr>
            <a:xfrm rot="5400000">
              <a:off x="3211582" y="3302415"/>
              <a:ext cx="586903" cy="2690602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Figur 39"/>
            <p:cNvCxnSpPr>
              <a:stCxn id="22" idx="0"/>
            </p:cNvCxnSpPr>
            <p:nvPr/>
          </p:nvCxnSpPr>
          <p:spPr>
            <a:xfrm rot="16200000" flipV="1">
              <a:off x="6030162" y="3483006"/>
              <a:ext cx="288032" cy="2628292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Lige forbindelse 26"/>
            <p:cNvCxnSpPr/>
            <p:nvPr/>
          </p:nvCxnSpPr>
          <p:spPr>
            <a:xfrm flipV="1">
              <a:off x="3995936" y="4653136"/>
              <a:ext cx="0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Lige forbindelse 27"/>
            <p:cNvCxnSpPr/>
            <p:nvPr/>
          </p:nvCxnSpPr>
          <p:spPr>
            <a:xfrm flipV="1">
              <a:off x="5796136" y="4653136"/>
              <a:ext cx="0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Tilslutningsaftalen til fællesudbuddet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pPr marL="180975" indent="-179388">
              <a:buFont typeface="Arial" pitchFamily="34" charset="0"/>
              <a:buChar char="•"/>
            </a:pPr>
            <a:r>
              <a:rPr lang="da-DK" b="0" dirty="0" smtClean="0">
                <a:solidFill>
                  <a:schemeClr val="tx1"/>
                </a:solidFill>
              </a:rPr>
              <a:t>Bemyndigelse til at gennemføre udbud ved tilstrækkelig bred tilslutning  </a:t>
            </a:r>
          </a:p>
          <a:p>
            <a:pPr>
              <a:buFont typeface="Arial" pitchFamily="34" charset="0"/>
              <a:buChar char="•"/>
            </a:pPr>
            <a:endParaRPr lang="da-DK" b="0" dirty="0" smtClean="0">
              <a:solidFill>
                <a:schemeClr val="tx1"/>
              </a:solidFill>
            </a:endParaRPr>
          </a:p>
          <a:p>
            <a:pPr marL="180975" indent="-179388">
              <a:buFont typeface="Arial" pitchFamily="34" charset="0"/>
              <a:buChar char="•"/>
            </a:pPr>
            <a:r>
              <a:rPr lang="da-DK" b="0" dirty="0" smtClean="0">
                <a:solidFill>
                  <a:schemeClr val="tx1"/>
                </a:solidFill>
              </a:rPr>
              <a:t>Bemyndigelse til at indgå kontrakt hvis leverandør kan </a:t>
            </a:r>
          </a:p>
          <a:p>
            <a:pPr marL="180975" indent="-179388"/>
            <a:r>
              <a:rPr lang="da-DK" b="0" dirty="0" smtClean="0">
                <a:solidFill>
                  <a:schemeClr val="tx1"/>
                </a:solidFill>
              </a:rPr>
              <a:t>	indfri krav til pris og kvalitet jf. udbudsmaterialet</a:t>
            </a:r>
          </a:p>
          <a:p>
            <a:pPr>
              <a:buFont typeface="Arial" pitchFamily="34" charset="0"/>
              <a:buChar char="•"/>
            </a:pPr>
            <a:endParaRPr lang="da-DK" b="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b="0" dirty="0" smtClean="0">
                <a:solidFill>
                  <a:schemeClr val="tx1"/>
                </a:solidFill>
              </a:rPr>
              <a:t> Forpligtelse til ibrugtagning</a:t>
            </a:r>
          </a:p>
          <a:p>
            <a:pPr>
              <a:buFont typeface="Arial" pitchFamily="34" charset="0"/>
              <a:buChar char="•"/>
            </a:pPr>
            <a:endParaRPr lang="da-DK" b="0" dirty="0" smtClean="0">
              <a:solidFill>
                <a:schemeClr val="tx1"/>
              </a:solidFill>
            </a:endParaRPr>
          </a:p>
          <a:p>
            <a:pPr marL="180975" indent="-179388">
              <a:buFont typeface="Arial" pitchFamily="34" charset="0"/>
              <a:buChar char="•"/>
            </a:pPr>
            <a:r>
              <a:rPr lang="da-DK" b="0" dirty="0" smtClean="0">
                <a:solidFill>
                  <a:schemeClr val="tx1"/>
                </a:solidFill>
              </a:rPr>
              <a:t>Varsling af bestemmelser for Fællesskab (indtræden efter kontraktindgåelse, udtræden etc.)</a:t>
            </a:r>
          </a:p>
          <a:p>
            <a:pPr>
              <a:buFontTx/>
              <a:buChar char="-"/>
            </a:pP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 </a:t>
            </a:r>
          </a:p>
          <a:p>
            <a:pPr>
              <a:buFontTx/>
              <a:buChar char="-"/>
            </a:pPr>
            <a:endParaRPr lang="da-DK" dirty="0" smtClean="0"/>
          </a:p>
          <a:p>
            <a:pPr>
              <a:buFontTx/>
              <a:buChar char="-"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KOMBIT / Nyt Fælles Bibliotekssystem</a:t>
            </a:r>
          </a:p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23</a:t>
            </a:fld>
            <a:endParaRPr lang="da-DK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19.11.2012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24</a:t>
            </a:fld>
            <a:endParaRPr lang="da-DK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Tidsplan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20000"/>
          </a:xfrm>
        </p:spPr>
        <p:txBody>
          <a:bodyPr/>
          <a:lstStyle/>
          <a:p>
            <a:r>
              <a:rPr lang="da-DK" dirty="0" smtClean="0"/>
              <a:t>Proces/tidsplan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dirty="0" smtClean="0"/>
              <a:t>KOMBIT / Nyt Fælles Bibliotekssystem </a:t>
            </a:r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25</a:t>
            </a:fld>
            <a:endParaRPr lang="da-DK" noProof="0"/>
          </a:p>
        </p:txBody>
      </p:sp>
      <p:sp>
        <p:nvSpPr>
          <p:cNvPr id="7" name="Rektangel 6"/>
          <p:cNvSpPr/>
          <p:nvPr/>
        </p:nvSpPr>
        <p:spPr>
          <a:xfrm>
            <a:off x="1403648" y="4941168"/>
            <a:ext cx="136815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8" name="Rektangel 7"/>
          <p:cNvSpPr/>
          <p:nvPr/>
        </p:nvSpPr>
        <p:spPr>
          <a:xfrm>
            <a:off x="3923928" y="4941168"/>
            <a:ext cx="136815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Rektangel 8"/>
          <p:cNvSpPr/>
          <p:nvPr/>
        </p:nvSpPr>
        <p:spPr>
          <a:xfrm>
            <a:off x="6444208" y="4869160"/>
            <a:ext cx="136815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0" name="Rektangel 9"/>
          <p:cNvSpPr/>
          <p:nvPr/>
        </p:nvSpPr>
        <p:spPr>
          <a:xfrm>
            <a:off x="1547664" y="3284984"/>
            <a:ext cx="864096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K</a:t>
            </a:r>
            <a:endParaRPr lang="da-DK" dirty="0"/>
          </a:p>
        </p:txBody>
      </p:sp>
      <p:sp>
        <p:nvSpPr>
          <p:cNvPr id="11" name="Rektangel 10"/>
          <p:cNvSpPr/>
          <p:nvPr/>
        </p:nvSpPr>
        <p:spPr>
          <a:xfrm>
            <a:off x="6372200" y="3068960"/>
            <a:ext cx="1368152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5" name="Rektangel 14"/>
          <p:cNvSpPr/>
          <p:nvPr/>
        </p:nvSpPr>
        <p:spPr>
          <a:xfrm>
            <a:off x="4139952" y="3284984"/>
            <a:ext cx="864096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2" name="Rektangel 11"/>
          <p:cNvSpPr/>
          <p:nvPr/>
        </p:nvSpPr>
        <p:spPr>
          <a:xfrm>
            <a:off x="1691680" y="1484784"/>
            <a:ext cx="136815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3" name="Rektangel 12"/>
          <p:cNvSpPr/>
          <p:nvPr/>
        </p:nvSpPr>
        <p:spPr>
          <a:xfrm>
            <a:off x="1403648" y="1700808"/>
            <a:ext cx="136815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4" name="Rektangel 13"/>
          <p:cNvSpPr/>
          <p:nvPr/>
        </p:nvSpPr>
        <p:spPr>
          <a:xfrm>
            <a:off x="1187624" y="1916832"/>
            <a:ext cx="136815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K</a:t>
            </a:r>
            <a:endParaRPr lang="da-DK" dirty="0"/>
          </a:p>
        </p:txBody>
      </p:sp>
      <p:sp>
        <p:nvSpPr>
          <p:cNvPr id="16" name="Tekstboks 15"/>
          <p:cNvSpPr txBox="1"/>
          <p:nvPr/>
        </p:nvSpPr>
        <p:spPr>
          <a:xfrm>
            <a:off x="1259632" y="2204864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Kommuner</a:t>
            </a:r>
            <a:endParaRPr lang="da-DK" sz="1400" dirty="0"/>
          </a:p>
        </p:txBody>
      </p:sp>
      <p:grpSp>
        <p:nvGrpSpPr>
          <p:cNvPr id="23" name="Gruppe 22"/>
          <p:cNvGrpSpPr/>
          <p:nvPr/>
        </p:nvGrpSpPr>
        <p:grpSpPr>
          <a:xfrm>
            <a:off x="6156176" y="1268760"/>
            <a:ext cx="1944216" cy="1296144"/>
            <a:chOff x="1115616" y="1268760"/>
            <a:chExt cx="1944216" cy="1296144"/>
          </a:xfrm>
        </p:grpSpPr>
        <p:sp>
          <p:nvSpPr>
            <p:cNvPr id="24" name="Rektangel 23"/>
            <p:cNvSpPr/>
            <p:nvPr/>
          </p:nvSpPr>
          <p:spPr>
            <a:xfrm>
              <a:off x="1691680" y="1268760"/>
              <a:ext cx="1368152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25" name="Rektangel 24"/>
            <p:cNvSpPr/>
            <p:nvPr/>
          </p:nvSpPr>
          <p:spPr>
            <a:xfrm>
              <a:off x="1403648" y="1484784"/>
              <a:ext cx="1368152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26" name="Rektangel 25"/>
            <p:cNvSpPr/>
            <p:nvPr/>
          </p:nvSpPr>
          <p:spPr>
            <a:xfrm>
              <a:off x="1115616" y="1772816"/>
              <a:ext cx="1368152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/>
                <a:t>K</a:t>
              </a:r>
              <a:endParaRPr lang="da-DK" dirty="0"/>
            </a:p>
          </p:txBody>
        </p:sp>
        <p:sp>
          <p:nvSpPr>
            <p:cNvPr id="27" name="Tekstboks 26"/>
            <p:cNvSpPr txBox="1"/>
            <p:nvPr/>
          </p:nvSpPr>
          <p:spPr>
            <a:xfrm>
              <a:off x="1187624" y="1988840"/>
              <a:ext cx="1224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dirty="0" smtClean="0"/>
                <a:t>Kommuner</a:t>
              </a:r>
              <a:endParaRPr lang="da-DK" sz="1400" dirty="0"/>
            </a:p>
          </p:txBody>
        </p:sp>
      </p:grpSp>
      <p:grpSp>
        <p:nvGrpSpPr>
          <p:cNvPr id="28" name="Gruppe 27"/>
          <p:cNvGrpSpPr/>
          <p:nvPr/>
        </p:nvGrpSpPr>
        <p:grpSpPr>
          <a:xfrm>
            <a:off x="3779912" y="1340768"/>
            <a:ext cx="1944216" cy="1296144"/>
            <a:chOff x="1115616" y="1268760"/>
            <a:chExt cx="1944216" cy="1296144"/>
          </a:xfrm>
        </p:grpSpPr>
        <p:sp>
          <p:nvSpPr>
            <p:cNvPr id="29" name="Rektangel 28"/>
            <p:cNvSpPr/>
            <p:nvPr/>
          </p:nvSpPr>
          <p:spPr>
            <a:xfrm>
              <a:off x="1691680" y="1268760"/>
              <a:ext cx="1368152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30" name="Rektangel 29"/>
            <p:cNvSpPr/>
            <p:nvPr/>
          </p:nvSpPr>
          <p:spPr>
            <a:xfrm>
              <a:off x="1403648" y="1484784"/>
              <a:ext cx="1368152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31" name="Rektangel 30"/>
            <p:cNvSpPr/>
            <p:nvPr/>
          </p:nvSpPr>
          <p:spPr>
            <a:xfrm>
              <a:off x="1115616" y="1772816"/>
              <a:ext cx="1368152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dirty="0" smtClean="0"/>
                <a:t>K</a:t>
              </a:r>
              <a:endParaRPr lang="da-DK" dirty="0"/>
            </a:p>
          </p:txBody>
        </p:sp>
        <p:sp>
          <p:nvSpPr>
            <p:cNvPr id="32" name="Tekstboks 31"/>
            <p:cNvSpPr txBox="1"/>
            <p:nvPr/>
          </p:nvSpPr>
          <p:spPr>
            <a:xfrm>
              <a:off x="1187624" y="1988840"/>
              <a:ext cx="1224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dirty="0" smtClean="0"/>
                <a:t>Kommuner</a:t>
              </a:r>
              <a:endParaRPr lang="da-DK" sz="1400" dirty="0"/>
            </a:p>
          </p:txBody>
        </p:sp>
      </p:grpSp>
      <p:sp>
        <p:nvSpPr>
          <p:cNvPr id="33" name="Tekstboks 32"/>
          <p:cNvSpPr txBox="1"/>
          <p:nvPr/>
        </p:nvSpPr>
        <p:spPr>
          <a:xfrm>
            <a:off x="1691680" y="3572882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smtClean="0"/>
              <a:t>KOMBIT</a:t>
            </a:r>
            <a:endParaRPr lang="da-DK" sz="1100" dirty="0"/>
          </a:p>
        </p:txBody>
      </p:sp>
      <p:sp>
        <p:nvSpPr>
          <p:cNvPr id="34" name="Tekstboks 33"/>
          <p:cNvSpPr txBox="1"/>
          <p:nvPr/>
        </p:nvSpPr>
        <p:spPr>
          <a:xfrm>
            <a:off x="4211960" y="3573016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smtClean="0"/>
              <a:t>KOMBIT</a:t>
            </a:r>
            <a:endParaRPr lang="da-DK" sz="1100" dirty="0"/>
          </a:p>
        </p:txBody>
      </p:sp>
      <p:sp>
        <p:nvSpPr>
          <p:cNvPr id="35" name="Rektangel 34"/>
          <p:cNvSpPr/>
          <p:nvPr/>
        </p:nvSpPr>
        <p:spPr>
          <a:xfrm>
            <a:off x="5868144" y="3717032"/>
            <a:ext cx="864096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Tekstboks 38"/>
          <p:cNvSpPr txBox="1"/>
          <p:nvPr/>
        </p:nvSpPr>
        <p:spPr>
          <a:xfrm>
            <a:off x="1619672" y="515719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Udbud</a:t>
            </a:r>
            <a:endParaRPr lang="da-DK" sz="1400" dirty="0"/>
          </a:p>
        </p:txBody>
      </p:sp>
      <p:sp>
        <p:nvSpPr>
          <p:cNvPr id="41" name="Tekstboks 40"/>
          <p:cNvSpPr txBox="1"/>
          <p:nvPr/>
        </p:nvSpPr>
        <p:spPr>
          <a:xfrm>
            <a:off x="5868144" y="3933056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smtClean="0"/>
              <a:t>KOMBIT</a:t>
            </a:r>
            <a:endParaRPr lang="da-DK" sz="1100" dirty="0"/>
          </a:p>
        </p:txBody>
      </p:sp>
      <p:sp>
        <p:nvSpPr>
          <p:cNvPr id="42" name="Tekstboks 41"/>
          <p:cNvSpPr txBox="1"/>
          <p:nvPr/>
        </p:nvSpPr>
        <p:spPr>
          <a:xfrm>
            <a:off x="4139952" y="501317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Leverandør</a:t>
            </a:r>
          </a:p>
          <a:p>
            <a:r>
              <a:rPr lang="da-DK" sz="1400" dirty="0" smtClean="0"/>
              <a:t>Udvikling</a:t>
            </a:r>
            <a:endParaRPr lang="da-DK" sz="1400" dirty="0"/>
          </a:p>
        </p:txBody>
      </p:sp>
      <p:sp>
        <p:nvSpPr>
          <p:cNvPr id="43" name="Tekstboks 42"/>
          <p:cNvSpPr txBox="1"/>
          <p:nvPr/>
        </p:nvSpPr>
        <p:spPr>
          <a:xfrm>
            <a:off x="6516216" y="321297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Fællesskab</a:t>
            </a:r>
            <a:endParaRPr lang="da-DK" sz="1400" dirty="0"/>
          </a:p>
        </p:txBody>
      </p:sp>
      <p:sp>
        <p:nvSpPr>
          <p:cNvPr id="45" name="Tekstboks 44"/>
          <p:cNvSpPr txBox="1"/>
          <p:nvPr/>
        </p:nvSpPr>
        <p:spPr>
          <a:xfrm>
            <a:off x="6516216" y="501317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Leverandør</a:t>
            </a:r>
          </a:p>
          <a:p>
            <a:r>
              <a:rPr lang="da-DK" sz="1400" dirty="0" smtClean="0"/>
              <a:t>Drift</a:t>
            </a:r>
            <a:endParaRPr lang="da-DK" sz="1400" dirty="0"/>
          </a:p>
        </p:txBody>
      </p:sp>
      <p:cxnSp>
        <p:nvCxnSpPr>
          <p:cNvPr id="52" name="Lige forbindelse 51"/>
          <p:cNvCxnSpPr>
            <a:stCxn id="10" idx="0"/>
          </p:cNvCxnSpPr>
          <p:nvPr/>
        </p:nvCxnSpPr>
        <p:spPr>
          <a:xfrm flipV="1">
            <a:off x="1979712" y="270892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Lige forbindelse 53"/>
          <p:cNvCxnSpPr/>
          <p:nvPr/>
        </p:nvCxnSpPr>
        <p:spPr>
          <a:xfrm flipV="1">
            <a:off x="1979712" y="4077072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Lige forbindelse 54"/>
          <p:cNvCxnSpPr/>
          <p:nvPr/>
        </p:nvCxnSpPr>
        <p:spPr>
          <a:xfrm flipV="1">
            <a:off x="4572000" y="4077072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Lige forbindelse 55"/>
          <p:cNvCxnSpPr/>
          <p:nvPr/>
        </p:nvCxnSpPr>
        <p:spPr>
          <a:xfrm flipV="1">
            <a:off x="4572000" y="263691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Lige forbindelse 57"/>
          <p:cNvCxnSpPr/>
          <p:nvPr/>
        </p:nvCxnSpPr>
        <p:spPr>
          <a:xfrm flipV="1">
            <a:off x="7020272" y="4365104"/>
            <a:ext cx="0" cy="512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Lige forbindelse 60"/>
          <p:cNvCxnSpPr/>
          <p:nvPr/>
        </p:nvCxnSpPr>
        <p:spPr>
          <a:xfrm flipV="1">
            <a:off x="7020272" y="2564904"/>
            <a:ext cx="0" cy="512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Proces/tidsplan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KOMBIT / Nyt Fælles Bibliotekssystem</a:t>
            </a:r>
          </a:p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26</a:t>
            </a:fld>
            <a:endParaRPr lang="da-DK" noProof="0"/>
          </a:p>
        </p:txBody>
      </p:sp>
      <p:graphicFrame>
        <p:nvGraphicFramePr>
          <p:cNvPr id="8" name="Tabel 7"/>
          <p:cNvGraphicFramePr>
            <a:graphicFrameLocks noGrp="1"/>
          </p:cNvGraphicFramePr>
          <p:nvPr/>
        </p:nvGraphicFramePr>
        <p:xfrm>
          <a:off x="407417" y="1196753"/>
          <a:ext cx="8269039" cy="3901803"/>
        </p:xfrm>
        <a:graphic>
          <a:graphicData uri="http://schemas.openxmlformats.org/drawingml/2006/table">
            <a:tbl>
              <a:tblPr/>
              <a:tblGrid>
                <a:gridCol w="2293184"/>
                <a:gridCol w="2351124"/>
                <a:gridCol w="3624731"/>
              </a:tblGrid>
              <a:tr h="496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a-DK" sz="1600" b="1" dirty="0" smtClean="0"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600" b="1" dirty="0" smtClean="0">
                          <a:latin typeface="Arial"/>
                          <a:ea typeface="Arial"/>
                          <a:cs typeface="Times New Roman"/>
                        </a:rPr>
                        <a:t>Fase</a:t>
                      </a:r>
                      <a:r>
                        <a:rPr lang="da-DK" sz="1100" b="1" dirty="0" smtClean="0"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endParaRPr lang="da-DK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39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a-DK" sz="1600" b="1" dirty="0" smtClean="0"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600" b="1" dirty="0" smtClean="0">
                          <a:latin typeface="Arial"/>
                          <a:ea typeface="Arial"/>
                          <a:cs typeface="Times New Roman"/>
                        </a:rPr>
                        <a:t>Periode </a:t>
                      </a:r>
                      <a:endParaRPr lang="da-DK" sz="16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39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da-DK" sz="1600" b="1" dirty="0" smtClean="0"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600" b="1" dirty="0" smtClean="0">
                          <a:latin typeface="Arial"/>
                          <a:ea typeface="Arial"/>
                          <a:cs typeface="Times New Roman"/>
                        </a:rPr>
                        <a:t>Hovedaktiviteter </a:t>
                      </a:r>
                      <a:endParaRPr lang="da-DK" sz="16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398"/>
                    </a:solidFill>
                  </a:tcPr>
                </a:tc>
              </a:tr>
              <a:tr h="88081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 smtClean="0">
                          <a:latin typeface="Arial"/>
                          <a:ea typeface="Arial"/>
                          <a:cs typeface="Times New Roman"/>
                        </a:rPr>
                        <a:t>B</a:t>
                      </a:r>
                      <a:r>
                        <a:rPr lang="da-DK" sz="1600" dirty="0">
                          <a:latin typeface="Arial"/>
                          <a:ea typeface="Arial"/>
                          <a:cs typeface="Times New Roman"/>
                        </a:rPr>
                        <a:t>. Tilslutning</a:t>
                      </a: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E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>
                          <a:latin typeface="Arial"/>
                          <a:ea typeface="Arial"/>
                          <a:cs typeface="Times New Roman"/>
                        </a:rPr>
                        <a:t>primo sept. – ultimo nov. 2012</a:t>
                      </a: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E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a-DK" sz="1600">
                          <a:latin typeface="Arial"/>
                          <a:ea typeface="Arial"/>
                          <a:cs typeface="Times New Roman"/>
                        </a:rPr>
                        <a:t>Høring af krav og modeller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a-DK" sz="1600">
                          <a:latin typeface="Arial"/>
                          <a:ea typeface="Arial"/>
                          <a:cs typeface="Times New Roman"/>
                        </a:rPr>
                        <a:t>Indhentning af mandat/tilsagn om deltagelse</a:t>
                      </a: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EF"/>
                    </a:solidFill>
                  </a:tcPr>
                </a:tc>
              </a:tr>
              <a:tr h="8472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 smtClean="0">
                          <a:latin typeface="Arial"/>
                          <a:ea typeface="Arial"/>
                          <a:cs typeface="Times New Roman"/>
                        </a:rPr>
                        <a:t>C</a:t>
                      </a:r>
                      <a:r>
                        <a:rPr lang="da-DK" sz="1600" dirty="0">
                          <a:latin typeface="Arial"/>
                          <a:ea typeface="Arial"/>
                          <a:cs typeface="Times New Roman"/>
                        </a:rPr>
                        <a:t>. Udbud og kontrakter</a:t>
                      </a: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5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latin typeface="Arial"/>
                          <a:ea typeface="Arial"/>
                          <a:cs typeface="Times New Roman"/>
                        </a:rPr>
                        <a:t>primo nov. 2012 – ultimo april 2013</a:t>
                      </a: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5DD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a-DK" sz="1600">
                          <a:latin typeface="Arial"/>
                          <a:ea typeface="Arial"/>
                          <a:cs typeface="Times New Roman"/>
                        </a:rPr>
                        <a:t>Udbud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a-DK" sz="1600">
                          <a:latin typeface="Arial"/>
                          <a:ea typeface="Arial"/>
                          <a:cs typeface="Times New Roman"/>
                        </a:rPr>
                        <a:t>Kontrakt</a:t>
                      </a: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5DD"/>
                    </a:solidFill>
                  </a:tcPr>
                </a:tc>
              </a:tr>
              <a:tr h="88081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>
                          <a:latin typeface="Arial"/>
                          <a:ea typeface="Arial"/>
                          <a:cs typeface="Times New Roman"/>
                        </a:rPr>
                        <a:t>D. Udvikling og overtagelse</a:t>
                      </a: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E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latin typeface="Arial"/>
                          <a:ea typeface="Arial"/>
                          <a:cs typeface="Times New Roman"/>
                        </a:rPr>
                        <a:t>14 måneder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latin typeface="Arial"/>
                          <a:ea typeface="Arial"/>
                          <a:cs typeface="Times New Roman"/>
                        </a:rPr>
                        <a:t>maj 2013 – juni 2014</a:t>
                      </a: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E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a-DK" sz="1600">
                          <a:latin typeface="Arial"/>
                          <a:ea typeface="Arial"/>
                          <a:cs typeface="Times New Roman"/>
                        </a:rPr>
                        <a:t>Systemudvikling, test og idriftsættelse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a-DK" sz="1600">
                          <a:latin typeface="Arial"/>
                          <a:ea typeface="Arial"/>
                          <a:cs typeface="Times New Roman"/>
                        </a:rPr>
                        <a:t>Evt. implementeringsaktiviteter</a:t>
                      </a: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EF"/>
                    </a:solidFill>
                  </a:tcPr>
                </a:tc>
              </a:tr>
              <a:tr h="79681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latin typeface="Arial"/>
                          <a:ea typeface="Arial"/>
                          <a:cs typeface="Times New Roman"/>
                        </a:rPr>
                        <a:t>E. Afslutning</a:t>
                      </a: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5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latin typeface="Arial"/>
                          <a:ea typeface="Arial"/>
                          <a:cs typeface="Times New Roman"/>
                        </a:rPr>
                        <a:t>3 måneder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latin typeface="Arial"/>
                          <a:ea typeface="Arial"/>
                          <a:cs typeface="Times New Roman"/>
                        </a:rPr>
                        <a:t>juli 2014 – sept. 2014</a:t>
                      </a: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5DD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a-DK" sz="1600" dirty="0">
                          <a:latin typeface="Arial"/>
                          <a:ea typeface="Arial"/>
                          <a:cs typeface="Times New Roman"/>
                        </a:rPr>
                        <a:t>Driftsmodning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a-DK" sz="1600" dirty="0">
                          <a:latin typeface="Arial"/>
                          <a:ea typeface="Arial"/>
                          <a:cs typeface="Times New Roman"/>
                        </a:rPr>
                        <a:t>Afslutning af projekt</a:t>
                      </a:r>
                    </a:p>
                  </a:txBody>
                  <a:tcPr marL="51044" marR="51044" marT="1020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5DD"/>
                    </a:solidFill>
                  </a:tcPr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Proces/tidsplan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KOMBIT / Nyt Fælles Bibliotekssystem</a:t>
            </a:r>
          </a:p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27</a:t>
            </a:fld>
            <a:endParaRPr lang="da-DK" noProof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da-D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" name="Tabel 9"/>
          <p:cNvGraphicFramePr>
            <a:graphicFrameLocks noGrp="1"/>
          </p:cNvGraphicFramePr>
          <p:nvPr/>
        </p:nvGraphicFramePr>
        <p:xfrm>
          <a:off x="827584" y="1340768"/>
          <a:ext cx="7632847" cy="4464867"/>
        </p:xfrm>
        <a:graphic>
          <a:graphicData uri="http://schemas.openxmlformats.org/drawingml/2006/table">
            <a:tbl>
              <a:tblPr/>
              <a:tblGrid>
                <a:gridCol w="3606593"/>
                <a:gridCol w="4026254"/>
              </a:tblGrid>
              <a:tr h="774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 b="1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AKTIVITET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39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 b="1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TIDSPUNKT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398"/>
                    </a:solidFill>
                  </a:tcPr>
                </a:tc>
              </a:tr>
              <a:tr h="594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Underskrivelse af Tilslutningsaftalen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Calibri"/>
                        </a:rPr>
                        <a:t>Medio oktober – ultimo november 2012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EF"/>
                    </a:solidFill>
                  </a:tcPr>
                </a:tc>
              </a:tr>
              <a:tr h="531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Udarbejdelse af udbudsmateriale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5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Medio oktober – ultimo januar 2013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5DD"/>
                    </a:solidFill>
                  </a:tcPr>
                </a:tc>
              </a:tr>
              <a:tr h="539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Offentliggørelse af udbudsmateriale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5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Primo februar 2013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5DD"/>
                    </a:solidFill>
                  </a:tcPr>
                </a:tc>
              </a:tr>
              <a:tr h="4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Frist for aflevering af tilbud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Ultimo marts 2013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EF"/>
                    </a:solidFill>
                  </a:tcPr>
                </a:tc>
              </a:tr>
              <a:tr h="1244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Tilbudsvurdering – herunder finde vinderen af udbuddet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D5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Ultimo marts 2013 – medio april 2013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D5DD"/>
                    </a:solidFill>
                  </a:tcPr>
                </a:tc>
              </a:tr>
              <a:tr h="324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Eventuel Kontrakt underskrift</a:t>
                      </a:r>
                      <a:endParaRPr lang="da-DK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5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Ultimo april 2013</a:t>
                      </a:r>
                      <a:endParaRPr lang="da-DK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55" marR="49455" marT="9891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5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19.11.2012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28</a:t>
            </a:fld>
            <a:endParaRPr lang="da-DK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Tak for i dag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19.11.2012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3</a:t>
            </a:fld>
            <a:endParaRPr lang="da-DK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Introduktion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Tilmeldte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518693"/>
            <a:ext cx="8229600" cy="4142555"/>
          </a:xfrm>
        </p:spPr>
        <p:txBody>
          <a:bodyPr/>
          <a:lstStyle/>
          <a:p>
            <a:r>
              <a:rPr lang="da-DK" sz="2400" dirty="0" err="1" smtClean="0"/>
              <a:t>Axiell</a:t>
            </a:r>
            <a:endParaRPr lang="da-DK" sz="2400" dirty="0" smtClean="0"/>
          </a:p>
          <a:p>
            <a:r>
              <a:rPr lang="da-DK" sz="2400" dirty="0" err="1" smtClean="0"/>
              <a:t>Bibliotekenes</a:t>
            </a:r>
            <a:r>
              <a:rPr lang="da-DK" sz="2400" dirty="0" smtClean="0"/>
              <a:t> </a:t>
            </a:r>
            <a:r>
              <a:rPr lang="da-DK" sz="2400" dirty="0" err="1" smtClean="0"/>
              <a:t>IT-senter</a:t>
            </a:r>
            <a:endParaRPr lang="da-DK" sz="2400" dirty="0" smtClean="0"/>
          </a:p>
          <a:p>
            <a:r>
              <a:rPr lang="da-DK" sz="2400" dirty="0" err="1" smtClean="0"/>
              <a:t>Dantek</a:t>
            </a:r>
            <a:endParaRPr lang="da-DK" sz="2400" dirty="0" smtClean="0"/>
          </a:p>
          <a:p>
            <a:r>
              <a:rPr lang="da-DK" sz="2400" dirty="0" err="1" smtClean="0"/>
              <a:t>ExLibris</a:t>
            </a:r>
            <a:endParaRPr lang="da-DK" sz="2400" dirty="0" smtClean="0"/>
          </a:p>
          <a:p>
            <a:r>
              <a:rPr lang="da-DK" sz="2400" dirty="0" err="1" smtClean="0"/>
              <a:t>Jay.net</a:t>
            </a:r>
            <a:r>
              <a:rPr lang="da-DK" sz="2400" dirty="0" smtClean="0"/>
              <a:t> A/S</a:t>
            </a:r>
          </a:p>
          <a:p>
            <a:r>
              <a:rPr lang="da-DK" sz="2400" dirty="0" err="1" smtClean="0"/>
              <a:t>Lyngsoe</a:t>
            </a:r>
            <a:r>
              <a:rPr lang="da-DK" sz="2400" dirty="0" smtClean="0"/>
              <a:t> Systems</a:t>
            </a:r>
          </a:p>
          <a:p>
            <a:r>
              <a:rPr lang="da-DK" sz="2400" dirty="0" err="1" smtClean="0"/>
              <a:t>Netcompany</a:t>
            </a:r>
            <a:endParaRPr lang="da-DK" sz="2400" dirty="0" smtClean="0"/>
          </a:p>
          <a:p>
            <a:r>
              <a:rPr lang="da-DK" sz="2400" dirty="0" smtClean="0"/>
              <a:t>OCLC</a:t>
            </a:r>
          </a:p>
          <a:p>
            <a:r>
              <a:rPr lang="da-DK" sz="2400" dirty="0" err="1" smtClean="0"/>
              <a:t>Redpill</a:t>
            </a:r>
            <a:r>
              <a:rPr lang="da-DK" sz="2400" dirty="0" smtClean="0"/>
              <a:t> </a:t>
            </a:r>
            <a:r>
              <a:rPr lang="da-DK" sz="2400" dirty="0" err="1" smtClean="0"/>
              <a:t>Linpro</a:t>
            </a:r>
            <a:endParaRPr lang="da-DK" sz="2400" dirty="0" smtClean="0"/>
          </a:p>
          <a:p>
            <a:r>
              <a:rPr lang="da-DK" sz="2400" dirty="0" err="1" smtClean="0"/>
              <a:t>Trifork</a:t>
            </a:r>
            <a:r>
              <a:rPr lang="da-DK" sz="2400" dirty="0" smtClean="0"/>
              <a:t> A/S</a:t>
            </a:r>
            <a:endParaRPr lang="da-DK" sz="24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dirty="0" smtClean="0"/>
              <a:t>KOMBIT / Nyt Fælles Bibliotekssystem </a:t>
            </a:r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4</a:t>
            </a:fld>
            <a:endParaRPr lang="da-DK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19.11.2012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KOMBIT / Nyt Fælles Bibliotekssystem </a:t>
            </a:r>
            <a:endParaRPr lang="da-DK" noProof="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5</a:t>
            </a:fld>
            <a:endParaRPr lang="da-DK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-457200"/>
            <a:r>
              <a:rPr lang="da-DK" sz="3600" dirty="0" smtClean="0"/>
              <a:t>Baggrund og </a:t>
            </a:r>
            <a:r>
              <a:rPr lang="da-DK" sz="3600" dirty="0" err="1" smtClean="0"/>
              <a:t>scope</a:t>
            </a:r>
            <a:r>
              <a:rPr lang="da-DK" sz="3600" dirty="0" smtClean="0"/>
              <a:t> for fællesudbuddet</a:t>
            </a:r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64150" y="1850349"/>
            <a:ext cx="3651250" cy="317885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Ramme og 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043907"/>
          </a:xfrm>
        </p:spPr>
        <p:txBody>
          <a:bodyPr/>
          <a:lstStyle/>
          <a:p>
            <a:pPr lvl="1"/>
            <a:r>
              <a:rPr lang="da-DK" sz="2400" dirty="0" smtClean="0"/>
              <a:t>Dialog om tilslutning til udbuddets gennemførelse</a:t>
            </a:r>
          </a:p>
          <a:p>
            <a:pPr lvl="1"/>
            <a:endParaRPr lang="da-DK" dirty="0" smtClean="0"/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 Dialog</a:t>
            </a:r>
            <a:br>
              <a:rPr lang="da-DK" dirty="0" smtClean="0"/>
            </a:br>
            <a:endParaRPr lang="da-DK" dirty="0" smtClean="0"/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 Opbakning</a:t>
            </a:r>
            <a:br>
              <a:rPr lang="da-DK" dirty="0" smtClean="0"/>
            </a:br>
            <a:endParaRPr lang="da-DK" dirty="0" smtClean="0"/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 Mere tid</a:t>
            </a:r>
            <a:br>
              <a:rPr lang="da-DK" dirty="0" smtClean="0"/>
            </a:br>
            <a:endParaRPr lang="da-DK" dirty="0" smtClean="0"/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 Tid til behandling af tilslutningsaftale</a:t>
            </a:r>
            <a:br>
              <a:rPr lang="da-DK" dirty="0" smtClean="0"/>
            </a:br>
            <a:endParaRPr lang="da-DK" dirty="0" smtClean="0"/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 Tilslutning inden udgangen af november 2012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KOMBIT / Nyt Fælles Bibliotekssystem</a:t>
            </a:r>
          </a:p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6</a:t>
            </a:fld>
            <a:endParaRPr lang="da-DK" noProof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Ramme og 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518693"/>
            <a:ext cx="8229600" cy="4574603"/>
          </a:xfrm>
        </p:spPr>
        <p:txBody>
          <a:bodyPr/>
          <a:lstStyle/>
          <a:p>
            <a:pPr lvl="1"/>
            <a:r>
              <a:rPr lang="da-DK" sz="2400" dirty="0" smtClean="0"/>
              <a:t>Nyt system til skole- og folkebiblioteker, og </a:t>
            </a:r>
            <a:r>
              <a:rPr lang="da-DK" sz="2400" dirty="0" err="1" smtClean="0"/>
              <a:t>afløftning</a:t>
            </a:r>
            <a:r>
              <a:rPr lang="da-DK" sz="2400" dirty="0" smtClean="0"/>
              <a:t> af udbudsforpligtelsen, gennem</a:t>
            </a:r>
          </a:p>
          <a:p>
            <a:pPr lvl="1"/>
            <a:endParaRPr lang="da-DK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 Fællesudbud</a:t>
            </a:r>
          </a:p>
          <a:p>
            <a:pPr lvl="2">
              <a:buFont typeface="Arial" pitchFamily="34" charset="0"/>
              <a:buChar char="•"/>
            </a:pP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 Forenklinger</a:t>
            </a:r>
          </a:p>
          <a:p>
            <a:pPr lvl="2">
              <a:buFont typeface="Arial" pitchFamily="34" charset="0"/>
              <a:buChar char="•"/>
            </a:pP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 Rationalisering</a:t>
            </a:r>
            <a:br>
              <a:rPr lang="da-DK" sz="2200" dirty="0" smtClean="0"/>
            </a:b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 Fremtidssikring</a:t>
            </a:r>
          </a:p>
          <a:p>
            <a:pPr>
              <a:buFontTx/>
              <a:buChar char="-"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KOMBIT / Nyt Fælles Bibliotekssystem</a:t>
            </a:r>
          </a:p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7</a:t>
            </a:fld>
            <a:endParaRPr lang="da-DK" noProof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2590800"/>
            <a:ext cx="3463636" cy="304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Fællesudbud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a-DK" sz="2400" dirty="0" smtClean="0"/>
              <a:t>Fælles på mange måder</a:t>
            </a:r>
          </a:p>
          <a:p>
            <a:pPr lvl="1"/>
            <a:endParaRPr lang="da-DK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 Mange deltagende kommuner (potentielt alle)</a:t>
            </a:r>
          </a:p>
          <a:p>
            <a:pPr lvl="2">
              <a:buFont typeface="Arial" pitchFamily="34" charset="0"/>
              <a:buChar char="•"/>
            </a:pP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 Både for skole- og folkebiblioteker</a:t>
            </a:r>
          </a:p>
          <a:p>
            <a:pPr lvl="2">
              <a:buFont typeface="Arial" pitchFamily="34" charset="0"/>
              <a:buChar char="•"/>
            </a:pP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 Central drift</a:t>
            </a:r>
          </a:p>
          <a:p>
            <a:pPr lvl="2">
              <a:buFont typeface="Arial" pitchFamily="34" charset="0"/>
              <a:buChar char="•"/>
            </a:pP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 Udvikling finansieret af KOMBIT</a:t>
            </a:r>
          </a:p>
          <a:p>
            <a:pPr>
              <a:buFontTx/>
              <a:buChar char="-"/>
            </a:pPr>
            <a:endParaRPr lang="da-DK" dirty="0" smtClean="0"/>
          </a:p>
          <a:p>
            <a:pPr>
              <a:buFontTx/>
              <a:buChar char="-"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KOMBIT / Nyt Fælles Bibliotekssystem</a:t>
            </a:r>
          </a:p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8</a:t>
            </a:fld>
            <a:endParaRPr lang="da-DK" noProof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3352800"/>
            <a:ext cx="2743200" cy="2057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32400" y="2971800"/>
            <a:ext cx="3454400" cy="25908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Forenkling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a-DK" sz="2400" dirty="0" smtClean="0"/>
              <a:t>Forenklet gennem </a:t>
            </a:r>
          </a:p>
          <a:p>
            <a:pPr lvl="1"/>
            <a:endParaRPr lang="da-DK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 Én aftale, ens vilkår for alle</a:t>
            </a:r>
          </a:p>
          <a:p>
            <a:pPr lvl="2">
              <a:buFont typeface="Arial" pitchFamily="34" charset="0"/>
              <a:buChar char="•"/>
            </a:pP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 Fællesskabet får ejerskab til løsningen</a:t>
            </a:r>
          </a:p>
          <a:p>
            <a:pPr lvl="2">
              <a:buFont typeface="Arial" pitchFamily="34" charset="0"/>
              <a:buChar char="•"/>
            </a:pPr>
            <a:endParaRPr lang="da-DK" sz="2200" dirty="0" smtClean="0"/>
          </a:p>
          <a:p>
            <a:pPr lvl="2">
              <a:buFont typeface="Arial" pitchFamily="34" charset="0"/>
              <a:buChar char="•"/>
            </a:pPr>
            <a:r>
              <a:rPr lang="da-DK" sz="2200" dirty="0" smtClean="0"/>
              <a:t> Fælles integrationer</a:t>
            </a:r>
          </a:p>
          <a:p>
            <a:pPr>
              <a:buFontTx/>
              <a:buChar char="-"/>
            </a:pPr>
            <a:endParaRPr lang="da-DK" dirty="0" smtClean="0"/>
          </a:p>
          <a:p>
            <a:endParaRPr lang="da-DK" dirty="0" smtClean="0"/>
          </a:p>
          <a:p>
            <a:pPr>
              <a:buFontTx/>
              <a:buChar char="-"/>
            </a:pPr>
            <a:endParaRPr lang="da-DK" dirty="0" smtClean="0"/>
          </a:p>
          <a:p>
            <a:pPr>
              <a:buFontTx/>
              <a:buChar char="-"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19.11.2012</a:t>
            </a:r>
            <a:endParaRPr lang="da-DK" noProof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KOMBIT / Nyt Fælles Bibliotekssystem</a:t>
            </a:r>
          </a:p>
          <a:p>
            <a:endParaRPr lang="da-DK" noProof="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FFA5-2275-4D40-8C57-30E4DF90161C}" type="slidenum">
              <a:rPr lang="da-DK" noProof="0" smtClean="0"/>
              <a:pPr/>
              <a:t>9</a:t>
            </a:fld>
            <a:endParaRPr lang="da-DK" noProof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mbit">
  <a:themeElements>
    <a:clrScheme name="Kombit">
      <a:dk1>
        <a:sysClr val="windowText" lastClr="000000"/>
      </a:dk1>
      <a:lt1>
        <a:sysClr val="window" lastClr="FFFFFF"/>
      </a:lt1>
      <a:dk2>
        <a:srgbClr val="4E3629"/>
      </a:dk2>
      <a:lt2>
        <a:srgbClr val="CBC4BC"/>
      </a:lt2>
      <a:accent1>
        <a:srgbClr val="007398"/>
      </a:accent1>
      <a:accent2>
        <a:srgbClr val="482F92"/>
      </a:accent2>
      <a:accent3>
        <a:srgbClr val="8DC73F"/>
      </a:accent3>
      <a:accent4>
        <a:srgbClr val="00C0F3"/>
      </a:accent4>
      <a:accent5>
        <a:srgbClr val="7A9A01"/>
      </a:accent5>
      <a:accent6>
        <a:srgbClr val="E5A024"/>
      </a:accent6>
      <a:hlink>
        <a:srgbClr val="8DC73F"/>
      </a:hlink>
      <a:folHlink>
        <a:srgbClr val="C8102E"/>
      </a:folHlink>
    </a:clrScheme>
    <a:fontScheme name="Kom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duktny xmlns="c80fcf63-4d00-4fbb-b001-fcb247d155f5" xsi:nil="true"/>
    <arbejdspakkeNY xmlns="c80fcf63-4d00-4fbb-b001-fcb247d155f5" xsi:nil="true"/>
    <TaxCatchAll xmlns="1ad18e57-1846-4ffb-a171-01e80b4d2f32">
      <Value>107</Value>
    </TaxCatchAll>
    <Mødeemne xmlns="1ad18e57-1846-4ffb-a171-01e80b4d2f32">Leverandørmøde</Mødeemne>
    <Mødedato xmlns="1ad18e57-1846-4ffb-a171-01e80b4d2f32">2012-11-18T23:00:00+00:00</Mødedato>
    <cedf990ee3f14f79ba289de6e11441c0 xmlns="1ad18e57-1846-4ffb-a171-01e80b4d2f32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KOMBIT projekter</TermName>
          <TermId xmlns="http://schemas.microsoft.com/office/infopath/2007/PartnerControls">1aa3ab03-b9b4-4d3c-b939-f25697f73fd5</TermId>
        </TermInfo>
      </Terms>
    </cedf990ee3f14f79ba289de6e11441c0>
    <Målgruppe_x0020__x0028_valg_x0029_ xmlns="1ad18e57-1846-4ffb-a171-01e80b4d2f32">IT-Leverandør/rådgivere</Målgruppe_x0020__x0028_valg_x0029_>
    <ha18aa9a05574931b438dc06e9807461 xmlns="1ad18e57-1846-4ffb-a171-01e80b4d2f32">
      <Terms xmlns="http://schemas.microsoft.com/office/infopath/2007/PartnerControls"/>
    </ha18aa9a05574931b438dc06e9807461>
    <Dato xmlns="1ad18e57-1846-4ffb-a171-01e80b4d2f32">2012-11-18T23:00:00+00:00</Dato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Nyt mødedokument (PowerPoint)" ma:contentTypeID="0x010100F0F400CC597D0046B9A37FFEC6B5DE790500F070C6302135C24497209426425DB9BA" ma:contentTypeVersion="6" ma:contentTypeDescription="" ma:contentTypeScope="" ma:versionID="2937111924e63082b1903bf567d37a15">
  <xsd:schema xmlns:xsd="http://www.w3.org/2001/XMLSchema" xmlns:xs="http://www.w3.org/2001/XMLSchema" xmlns:p="http://schemas.microsoft.com/office/2006/metadata/properties" xmlns:ns1="1ad18e57-1846-4ffb-a171-01e80b4d2f32" xmlns:ns4="c80fcf63-4d00-4fbb-b001-fcb247d155f5" targetNamespace="http://schemas.microsoft.com/office/2006/metadata/properties" ma:root="true" ma:fieldsID="1d48d8dfbf1b0e70f932a8c402a3cccf" ns1:_="" ns4:_="">
    <xsd:import namespace="1ad18e57-1846-4ffb-a171-01e80b4d2f32"/>
    <xsd:import namespace="c80fcf63-4d00-4fbb-b001-fcb247d155f5"/>
    <xsd:element name="properties">
      <xsd:complexType>
        <xsd:sequence>
          <xsd:element name="documentManagement">
            <xsd:complexType>
              <xsd:all>
                <xsd:element ref="ns1:Mødeemne"/>
                <xsd:element ref="ns1:Mødedato"/>
                <xsd:element ref="ns1:Målgruppe_x0020__x0028_valg_x0029_"/>
                <xsd:element ref="ns1:Dato"/>
                <xsd:element ref="ns1:cedf990ee3f14f79ba289de6e11441c0" minOccurs="0"/>
                <xsd:element ref="ns1:TaxCatchAll" minOccurs="0"/>
                <xsd:element ref="ns1:TaxCatchAllLabel" minOccurs="0"/>
                <xsd:element ref="ns1:ha18aa9a05574931b438dc06e9807461" minOccurs="0"/>
                <xsd:element ref="ns4:arbejdspakkeNY" minOccurs="0"/>
                <xsd:element ref="ns4:Produktn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d18e57-1846-4ffb-a171-01e80b4d2f32" elementFormDefault="qualified">
    <xsd:import namespace="http://schemas.microsoft.com/office/2006/documentManagement/types"/>
    <xsd:import namespace="http://schemas.microsoft.com/office/infopath/2007/PartnerControls"/>
    <xsd:element name="Mødeemne" ma:index="0" ma:displayName="Mødeemne" ma:internalName="M_x00f8_deemne" ma:readOnly="false">
      <xsd:simpleType>
        <xsd:restriction base="dms:Text">
          <xsd:maxLength value="255"/>
        </xsd:restriction>
      </xsd:simpleType>
    </xsd:element>
    <xsd:element name="Mødedato" ma:index="1" ma:displayName="Mødedato" ma:description="Indsæt dato for mødet hvori dette dokument er præsenteret" ma:format="DateOnly" ma:internalName="M_x00f8_dedato">
      <xsd:simpleType>
        <xsd:restriction base="dms:DateTime"/>
      </xsd:simpleType>
    </xsd:element>
    <xsd:element name="Målgruppe_x0020__x0028_valg_x0029_" ma:index="3" ma:displayName="Målgruppe (valg)" ma:description="Vælg hvilken type af målgruppe dokumentet henvender sig til" ma:format="Dropdown" ma:internalName="M_x00e5_lgruppe_x0020__x0028_valg_x0029_">
      <xsd:simpleType>
        <xsd:restriction base="dms:Choice">
          <xsd:enumeration value="Faglig organisation"/>
          <xsd:enumeration value="Interesseorganisaton"/>
          <xsd:enumeration value="IT-Leverandør/rådgivere"/>
          <xsd:enumeration value="KOMBIT internt"/>
          <xsd:enumeration value="Kommuner"/>
          <xsd:enumeration value="Medier/presse"/>
          <xsd:enumeration value="Ministerier"/>
          <xsd:enumeration value="Regioner"/>
          <xsd:enumeration value="Styrelse"/>
          <xsd:enumeration value="Andet"/>
        </xsd:restriction>
      </xsd:simpleType>
    </xsd:element>
    <xsd:element name="Dato" ma:index="5" ma:displayName="Dato" ma:format="DateOnly" ma:internalName="Dato">
      <xsd:simpleType>
        <xsd:restriction base="dms:DateTime"/>
      </xsd:simpleType>
    </xsd:element>
    <xsd:element name="cedf990ee3f14f79ba289de6e11441c0" ma:index="11" nillable="true" ma:taxonomy="true" ma:internalName="cedf990ee3f14f79ba289de6e11441c0" ma:taxonomyFieldName="M_x00f8_deforum" ma:displayName="Mødeforum" ma:default="" ma:fieldId="{cedf990e-e3f1-4f79-ba28-9de6e11441c0}" ma:sspId="efb1083d-7045-4fd7-9409-417f0f74db49" ma:termSetId="10fb9204-6dc1-49dc-8f47-559f3da89ec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259305a2-eae7-4539-8fbb-789e91726657}" ma:internalName="TaxCatchAll" ma:showField="CatchAllData" ma:web="1ad18e57-1846-4ffb-a171-01e80b4d2f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259305a2-eae7-4539-8fbb-789e91726657}" ma:internalName="TaxCatchAllLabel" ma:readOnly="true" ma:showField="CatchAllDataLabel" ma:web="1ad18e57-1846-4ffb-a171-01e80b4d2f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a18aa9a05574931b438dc06e9807461" ma:index="16" nillable="true" ma:taxonomy="true" ma:internalName="ha18aa9a05574931b438dc06e9807461" ma:taxonomyFieldName="Specificering_x0020_af_x0020_m_x00e5_lgruppe" ma:displayName="Specificering af målgruppe" ma:default="" ma:fieldId="{1a18aa9a-0557-4931-b438-dc06e9807461}" ma:taxonomyMulti="true" ma:sspId="efb1083d-7045-4fd7-9409-417f0f74db49" ma:termSetId="fb9225e4-18b7-4684-a9b9-7c1c058af978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0fcf63-4d00-4fbb-b001-fcb247d155f5" elementFormDefault="qualified">
    <xsd:import namespace="http://schemas.microsoft.com/office/2006/documentManagement/types"/>
    <xsd:import namespace="http://schemas.microsoft.com/office/infopath/2007/PartnerControls"/>
    <xsd:element name="arbejdspakkeNY" ma:index="19" nillable="true" ma:displayName="Arbejdspakke" ma:description="Vælg arbejdspakke fra listen arbejdspakke-produkt" ma:list="{A55FD09F-9804-49CB-831C-19A1131BA8B7}" ma:internalName="arbejdspakkeNY" ma:showField="Arbejdspakke_x0020_titel" ma:web="{a5d10207-acb4-44fc-940b-4925569dbc6a}">
      <xsd:simpleType>
        <xsd:restriction base="dms:Lookup"/>
      </xsd:simpleType>
    </xsd:element>
    <xsd:element name="Produktny" ma:index="20" nillable="true" ma:displayName="Produkt" ma:hidden="true" ma:list="{A55FD09F-9804-49CB-831C-19A1131BA8B7}" ma:internalName="Produktny" ma:readOnly="false" ma:showField="Produkttitel" ma:web="{a5d10207-acb4-44fc-940b-4925569dbc6a}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Indholdstype"/>
        <xsd:element ref="dc:title" minOccurs="0" maxOccurs="1" ma:displayName="Titel"/>
        <xsd:element ref="dc:subject" minOccurs="0" maxOccurs="1"/>
        <xsd:element ref="dc:description" minOccurs="0" maxOccurs="1"/>
        <xsd:element name="keywords" minOccurs="0" maxOccurs="1" type="xsd:string" ma:displayName="Nøgleord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163B87-5E0E-4159-9307-00481BDE5355}">
  <ds:schemaRefs>
    <ds:schemaRef ds:uri="http://schemas.microsoft.com/office/2006/metadata/properties"/>
    <ds:schemaRef ds:uri="http://schemas.microsoft.com/office/infopath/2007/PartnerControls"/>
    <ds:schemaRef ds:uri="c80fcf63-4d00-4fbb-b001-fcb247d155f5"/>
    <ds:schemaRef ds:uri="1ad18e57-1846-4ffb-a171-01e80b4d2f32"/>
  </ds:schemaRefs>
</ds:datastoreItem>
</file>

<file path=customXml/itemProps2.xml><?xml version="1.0" encoding="utf-8"?>
<ds:datastoreItem xmlns:ds="http://schemas.openxmlformats.org/officeDocument/2006/customXml" ds:itemID="{53F2B6C1-F7EC-4AFA-949D-978CC0253A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4823EB-D260-4754-927D-AE1EB05FA1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d18e57-1846-4ffb-a171-01e80b4d2f32"/>
    <ds:schemaRef ds:uri="c80fcf63-4d00-4fbb-b001-fcb247d155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Kombit</Template>
  <TotalTime>1683</TotalTime>
  <Words>779</Words>
  <Application>Microsoft Office PowerPoint</Application>
  <PresentationFormat>Skærmshow (4:3)</PresentationFormat>
  <Paragraphs>335</Paragraphs>
  <Slides>28</Slides>
  <Notes>0</Notes>
  <HiddenSlides>7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Diastitler</vt:lpstr>
      </vt:variant>
      <vt:variant>
        <vt:i4>28</vt:i4>
      </vt:variant>
    </vt:vector>
  </HeadingPairs>
  <TitlesOfParts>
    <vt:vector size="30" baseType="lpstr">
      <vt:lpstr>Kombit</vt:lpstr>
      <vt:lpstr>Visio</vt:lpstr>
      <vt:lpstr>Nyt Fælles Bibliotekssystem</vt:lpstr>
      <vt:lpstr>Dagsorden</vt:lpstr>
      <vt:lpstr>Introduktion</vt:lpstr>
      <vt:lpstr>Tilmeldte</vt:lpstr>
      <vt:lpstr>Baggrund og scope for fællesudbuddet</vt:lpstr>
      <vt:lpstr>Ramme og mål</vt:lpstr>
      <vt:lpstr>Ramme og mål</vt:lpstr>
      <vt:lpstr>Fællesudbud</vt:lpstr>
      <vt:lpstr>Forenkling</vt:lpstr>
      <vt:lpstr>Rationalisering</vt:lpstr>
      <vt:lpstr>Fremtidssikring</vt:lpstr>
      <vt:lpstr>Teknisk paradigmeskifte</vt:lpstr>
      <vt:lpstr>Non funktionelle krav og målarkitektur</vt:lpstr>
      <vt:lpstr>Forretningskomponenter - highlights</vt:lpstr>
      <vt:lpstr>Lokale regler og opsætninger</vt:lpstr>
      <vt:lpstr>Netpublikationer og digitale ressourcer </vt:lpstr>
      <vt:lpstr>Udbudsform, formalia i øvrigt og kontrakt </vt:lpstr>
      <vt:lpstr>Udbudsform og materiale  </vt:lpstr>
      <vt:lpstr>Udbudsform og materiale</vt:lpstr>
      <vt:lpstr>Kontraktsform</vt:lpstr>
      <vt:lpstr>Kontraktsform  </vt:lpstr>
      <vt:lpstr>Projektorgansiation</vt:lpstr>
      <vt:lpstr>Tilslutningsaftalen til fællesudbuddet</vt:lpstr>
      <vt:lpstr>Tidsplan</vt:lpstr>
      <vt:lpstr>Proces/tidsplan</vt:lpstr>
      <vt:lpstr>Proces/tidsplan</vt:lpstr>
      <vt:lpstr>Proces/tidsplan</vt:lpstr>
      <vt:lpstr>Tak for i dag</vt:lpstr>
    </vt:vector>
  </TitlesOfParts>
  <Company>KL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Steen Pedersen</dc:creator>
  <cp:lastModifiedBy>Niels Højer-Pedersen</cp:lastModifiedBy>
  <cp:revision>534</cp:revision>
  <dcterms:created xsi:type="dcterms:W3CDTF">2012-09-18T07:34:42Z</dcterms:created>
  <dcterms:modified xsi:type="dcterms:W3CDTF">2012-12-04T07:21:19Z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0x010100F0F400CC597D0046B9A37FFEC6B5DE790500F070C6302135C24497209426425DB9BA</vt:lpwstr>
  </property>
  <property fmtid="{D5CDD505-2E9C-101B-9397-08002B2CF9AE}" pid="3" name="Planlagt Faseovergang">
    <vt:filetime>2012-03-09T23:00:00Z</vt:filetime>
  </property>
  <property fmtid="{D5CDD505-2E9C-101B-9397-08002B2CF9AE}" pid="4" name="Projektnavn">
    <vt:lpwstr>Bibliotekssystem</vt:lpwstr>
  </property>
  <property fmtid="{D5CDD505-2E9C-101B-9397-08002B2CF9AE}" pid="5" name="Specificering_x0020_af_x0020_produkt">
    <vt:lpwstr>414;#Kravspecifikation|adfc646c-4b01-42a2-b536-aeff50b46687</vt:lpwstr>
  </property>
  <property fmtid="{D5CDD505-2E9C-101B-9397-08002B2CF9AE}" pid="6" name="Fase">
    <vt:lpwstr>Uspecificeret fase</vt:lpwstr>
  </property>
  <property fmtid="{D5CDD505-2E9C-101B-9397-08002B2CF9AE}" pid="7" name="Specificering_x0020_af_x0020_m_x00e5_lgruppe">
    <vt:lpwstr>157;#KOMBIT (intern)|5ae117a8-920f-4284-8f7f-42709b839cd4</vt:lpwstr>
  </property>
  <property fmtid="{D5CDD505-2E9C-101B-9397-08002B2CF9AE}" pid="8" name="Specificering af produkt">
    <vt:lpwstr>414;#Kravspecifikation|adfc646c-4b01-42a2-b536-aeff50b46687</vt:lpwstr>
  </property>
  <property fmtid="{D5CDD505-2E9C-101B-9397-08002B2CF9AE}" pid="9" name="Specificering af målgruppe">
    <vt:lpwstr/>
  </property>
  <property fmtid="{D5CDD505-2E9C-101B-9397-08002B2CF9AE}" pid="10" name="Mødeforum">
    <vt:lpwstr>107;#KOMBIT projekter|1aa3ab03-b9b4-4d3c-b939-f25697f73fd5</vt:lpwstr>
  </property>
  <property fmtid="{D5CDD505-2E9C-101B-9397-08002B2CF9AE}" pid="11" name="_NewReviewCycle">
    <vt:lpwstr/>
  </property>
  <property fmtid="{D5CDD505-2E9C-101B-9397-08002B2CF9AE}" pid="12" name="ha18aa9a05574931b438dc06e9807461">
    <vt:lpwstr/>
  </property>
</Properties>
</file>